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430" r:id="rId3"/>
    <p:sldId id="443" r:id="rId5"/>
    <p:sldId id="437" r:id="rId6"/>
    <p:sldId id="451" r:id="rId7"/>
    <p:sldId id="444" r:id="rId8"/>
    <p:sldId id="442" r:id="rId9"/>
    <p:sldId id="479" r:id="rId10"/>
    <p:sldId id="445" r:id="rId11"/>
    <p:sldId id="412" r:id="rId12"/>
    <p:sldId id="495" r:id="rId13"/>
    <p:sldId id="431" r:id="rId14"/>
    <p:sldId id="446" r:id="rId15"/>
    <p:sldId id="454" r:id="rId16"/>
    <p:sldId id="475" r:id="rId17"/>
    <p:sldId id="470" r:id="rId18"/>
    <p:sldId id="471" r:id="rId19"/>
    <p:sldId id="447" r:id="rId20"/>
    <p:sldId id="432" r:id="rId21"/>
    <p:sldId id="436" r:id="rId22"/>
    <p:sldId id="476" r:id="rId23"/>
    <p:sldId id="478" r:id="rId24"/>
    <p:sldId id="428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33"/>
    </p:embeddedFont>
    <p:embeddedFont>
      <p:font typeface="微软雅黑 Light" panose="020B0502040204020203" charset="-122"/>
      <p:regular r:id="rId34"/>
    </p:embeddedFont>
    <p:embeddedFont>
      <p:font typeface="幼圆" panose="02010509060101010101" pitchFamily="49" charset="-122"/>
      <p:regular r:id="rId35"/>
    </p:embeddedFont>
    <p:embeddedFont>
      <p:font typeface="方正兰亭超细黑简体" panose="02000000000000000000" pitchFamily="2" charset="-122"/>
      <p:regular r:id="rId36"/>
    </p:embeddedFont>
  </p:embeddedFontLst>
  <p:custDataLst>
    <p:tags r:id="rId3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6EC1"/>
    <a:srgbClr val="00B0F0"/>
    <a:srgbClr val="01B0F1"/>
    <a:srgbClr val="169BFE"/>
    <a:srgbClr val="0170C0"/>
    <a:srgbClr val="2897CE"/>
    <a:srgbClr val="54AFDE"/>
    <a:srgbClr val="0DBBF1"/>
    <a:srgbClr val="017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6" autoAdjust="0"/>
    <p:restoredTop sz="96353" autoAdjust="0"/>
  </p:normalViewPr>
  <p:slideViewPr>
    <p:cSldViewPr>
      <p:cViewPr varScale="1">
        <p:scale>
          <a:sx n="71" d="100"/>
          <a:sy n="71" d="100"/>
        </p:scale>
        <p:origin x="528" y="72"/>
      </p:cViewPr>
      <p:guideLst>
        <p:guide orient="horz" pos="1604"/>
        <p:guide pos="53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87" d="100"/>
          <a:sy n="187" d="100"/>
        </p:scale>
        <p:origin x="-1920" y="2488"/>
      </p:cViewPr>
      <p:guideLst>
        <p:guide orient="horz" pos="285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.xml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长沙是发案数控制得比较好的城市，大约是同比上升</a:t>
            </a:r>
            <a:r>
              <a:rPr lang="en-US" altLang="zh-CN" dirty="0"/>
              <a:t>12%</a:t>
            </a:r>
            <a:r>
              <a:rPr lang="zh-CN" altLang="en-US" dirty="0"/>
              <a:t>左右；全国是个什么概念呢？</a:t>
            </a:r>
            <a:r>
              <a:rPr lang="en-US" altLang="zh-CN" dirty="0"/>
              <a:t>2018</a:t>
            </a:r>
            <a:r>
              <a:rPr lang="zh-CN" altLang="en-US" dirty="0"/>
              <a:t>年同比上升</a:t>
            </a:r>
            <a:r>
              <a:rPr lang="en-US" altLang="zh-CN" dirty="0"/>
              <a:t>26%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E174-D638-475B-A0A6-2E5C6AD14B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冒充亲友诈骗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讲述兼职刷单的作案手法、针对人群，强调兼职刷单本身就是违法行为，所有兼职刷单都是诈骗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信贷提额的作案手法，甚至陷入套路贷，建议办理信用卡或者信贷提额通过正规渠道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E174-D638-475B-A0A6-2E5C6AD14B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E174-D638-475B-A0A6-2E5C6AD14B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E174-D638-475B-A0A6-2E5C6AD14B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E174-D638-475B-A0A6-2E5C6AD14B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长沙是发案数控制得比较好的城市，大约是同比上升</a:t>
            </a:r>
            <a:r>
              <a:rPr lang="en-US" altLang="zh-CN" dirty="0"/>
              <a:t>12%</a:t>
            </a:r>
            <a:r>
              <a:rPr lang="zh-CN" altLang="en-US" dirty="0"/>
              <a:t>左右；全国是个什么概念呢？</a:t>
            </a:r>
            <a:r>
              <a:rPr lang="en-US" altLang="zh-CN" dirty="0"/>
              <a:t>2018</a:t>
            </a:r>
            <a:r>
              <a:rPr lang="zh-CN" altLang="en-US" dirty="0"/>
              <a:t>年同比上升</a:t>
            </a:r>
            <a:r>
              <a:rPr lang="en-US" altLang="zh-CN" dirty="0"/>
              <a:t>26%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gradFill rotWithShape="1">
          <a:gsLst>
            <a:gs pos="0">
              <a:srgbClr val="DCDCDC"/>
            </a:gs>
            <a:gs pos="100000">
              <a:srgbClr val="F1F1F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46FCD33-EACA-4902-B88F-44DB2FE7E3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0081F58-5F54-48AF-9089-08FFC3FC9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4E37400-0646-4690-B3CD-AFE7E07460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43FE73-A404-45C1-B77A-6DB3BD9EA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8500361" y="241918"/>
            <a:ext cx="365983" cy="215300"/>
          </a:xfrm>
          <a:prstGeom prst="rect">
            <a:avLst/>
          </a:prstGeom>
          <a:solidFill>
            <a:srgbClr val="145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8504736" y="316259"/>
            <a:ext cx="366581" cy="196391"/>
          </a:xfrm>
          <a:prstGeom prst="triangle">
            <a:avLst/>
          </a:prstGeom>
          <a:solidFill>
            <a:srgbClr val="145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8519485" y="204940"/>
            <a:ext cx="337081" cy="350586"/>
          </a:xfrm>
          <a:prstGeom prst="rect">
            <a:avLst/>
          </a:prstGeom>
        </p:spPr>
        <p:txBody>
          <a:bodyPr vert="horz" lIns="0" tIns="0" rIns="0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000" smtClean="0"/>
            </a:fld>
            <a:endParaRPr lang="en-US" sz="1000" dirty="0"/>
          </a:p>
        </p:txBody>
      </p:sp>
      <p:grpSp>
        <p:nvGrpSpPr>
          <p:cNvPr id="8" name="Group 5"/>
          <p:cNvGrpSpPr/>
          <p:nvPr userDrawn="1"/>
        </p:nvGrpSpPr>
        <p:grpSpPr>
          <a:xfrm>
            <a:off x="347419" y="4731991"/>
            <a:ext cx="224082" cy="221156"/>
            <a:chOff x="4328868" y="5502988"/>
            <a:chExt cx="500307" cy="493774"/>
          </a:xfrm>
        </p:grpSpPr>
        <p:sp>
          <p:nvSpPr>
            <p:cNvPr id="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11" name="Group 9"/>
          <p:cNvGrpSpPr/>
          <p:nvPr userDrawn="1"/>
        </p:nvGrpSpPr>
        <p:grpSpPr>
          <a:xfrm flipH="1">
            <a:off x="933709" y="4731991"/>
            <a:ext cx="224082" cy="221156"/>
            <a:chOff x="4328868" y="5502988"/>
            <a:chExt cx="500307" cy="493774"/>
          </a:xfrm>
        </p:grpSpPr>
        <p:sp>
          <p:nvSpPr>
            <p:cNvPr id="12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3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cxnSp>
        <p:nvCxnSpPr>
          <p:cNvPr id="14" name="Straight Connector 3"/>
          <p:cNvCxnSpPr/>
          <p:nvPr userDrawn="1"/>
        </p:nvCxnSpPr>
        <p:spPr>
          <a:xfrm>
            <a:off x="552709" y="4845350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23478"/>
            <a:ext cx="1008112" cy="1008112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6" name="Picture 4" descr="C:\Users\Administrator\Desktop\微立体创业计划\00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5" y="21971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2587892" cy="230836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Click here to add the title text content</a:t>
            </a:r>
            <a:endParaRPr lang="zh-CN" altLang="en-US" sz="1050" b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184649" y="250504"/>
            <a:ext cx="3216269" cy="377030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cs typeface="+mn-cs"/>
              </a:defRPr>
            </a:lvl1pPr>
          </a:lstStyle>
          <a:p>
            <a:pPr lvl="0" algn="l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B2FED3-41CF-1649-B0D5-4D2B3C388D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CCD8418-5138-274F-BAE1-F90B2AC94F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文本框 85"/>
          <p:cNvSpPr txBox="1"/>
          <p:nvPr/>
        </p:nvSpPr>
        <p:spPr>
          <a:xfrm>
            <a:off x="2214410" y="1624975"/>
            <a:ext cx="465328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400" b="1" kern="15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uFillTx/>
                <a:latin typeface="+中文标题" charset="0"/>
                <a:ea typeface="+mj-ea"/>
                <a:cs typeface="+mn-ea"/>
                <a:sym typeface="+mn-lt"/>
              </a:rPr>
              <a:t>防范电信网络诈骗</a:t>
            </a:r>
            <a:endParaRPr lang="en-US" altLang="zh-CN" sz="4400" b="1" kern="15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uFillTx/>
              <a:latin typeface="+中文标题" charset="0"/>
              <a:ea typeface="+mj-ea"/>
              <a:cs typeface="+mn-ea"/>
              <a:sym typeface="+mn-lt"/>
            </a:endParaRPr>
          </a:p>
          <a:p>
            <a:pPr algn="r"/>
            <a:r>
              <a:rPr lang="zh-CN" altLang="en-US" sz="4400" b="1" kern="15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uFillTx/>
                <a:latin typeface="+中文标题" charset="0"/>
                <a:ea typeface="+mj-ea"/>
                <a:cs typeface="+mn-ea"/>
                <a:sym typeface="+mn-lt"/>
              </a:rPr>
              <a:t>共筑清朗平安校园</a:t>
            </a:r>
            <a:endParaRPr lang="zh-CN" altLang="en-US" sz="4400" b="1" kern="15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uFillTx/>
              <a:latin typeface="+中文标题" charset="0"/>
              <a:ea typeface="+mj-ea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607" y="257141"/>
            <a:ext cx="3862178" cy="67591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45855" y="217604"/>
            <a:ext cx="4502458" cy="787021"/>
            <a:chOff x="4621754" y="433856"/>
            <a:chExt cx="5082685" cy="93713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754" y="433856"/>
              <a:ext cx="940374" cy="93713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008" y="480515"/>
              <a:ext cx="4313431" cy="78160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786380" y="3347720"/>
            <a:ext cx="32232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+mj-ea"/>
                <a:ea typeface="+mj-ea"/>
                <a:cs typeface="+mj-ea"/>
              </a:rPr>
              <a:t>保卫处</a:t>
            </a:r>
            <a:endParaRPr lang="zh-CN" altLang="en-US" sz="2400" b="1">
              <a:latin typeface="+mj-ea"/>
              <a:ea typeface="+mj-ea"/>
              <a:cs typeface="+mj-ea"/>
            </a:endParaRPr>
          </a:p>
          <a:p>
            <a:pPr algn="ctr"/>
            <a:r>
              <a:rPr lang="en-US" altLang="zh-CN" sz="2400" b="1">
                <a:latin typeface="+mj-ea"/>
                <a:ea typeface="+mj-ea"/>
                <a:cs typeface="+mj-ea"/>
              </a:rPr>
              <a:t>2020</a:t>
            </a:r>
            <a:r>
              <a:rPr lang="zh-CN" altLang="en-US" sz="2400" b="1">
                <a:latin typeface="+mj-ea"/>
                <a:ea typeface="+mj-ea"/>
                <a:cs typeface="+mj-ea"/>
              </a:rPr>
              <a:t>年</a:t>
            </a:r>
            <a:r>
              <a:rPr lang="en-US" altLang="zh-CN" sz="2400" b="1">
                <a:latin typeface="+mj-ea"/>
                <a:ea typeface="+mj-ea"/>
                <a:cs typeface="+mj-ea"/>
              </a:rPr>
              <a:t>12</a:t>
            </a:r>
            <a:r>
              <a:rPr lang="zh-CN" altLang="en-US" sz="2400" b="1">
                <a:latin typeface="+mj-ea"/>
                <a:ea typeface="+mj-ea"/>
                <a:cs typeface="+mj-ea"/>
              </a:rPr>
              <a:t>月</a:t>
            </a:r>
            <a:endParaRPr lang="zh-CN" altLang="en-US" sz="2400" b="1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六边形 27"/>
          <p:cNvSpPr/>
          <p:nvPr/>
        </p:nvSpPr>
        <p:spPr>
          <a:xfrm rot="5400000">
            <a:off x="4066540" y="1987550"/>
            <a:ext cx="1211580" cy="1168400"/>
          </a:xfrm>
          <a:prstGeom prst="hexagon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ln w="25400" cap="flat" cmpd="sng" algn="ctr">
            <a:noFill/>
            <a:prstDash val="solid"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txBody>
          <a:bodyPr anchor="ctr"/>
          <a:p>
            <a:pPr algn="ctr" eaLnBrk="0" fontAlgn="ctr" hangingPunct="0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</a:pPr>
            <a:endParaRPr lang="zh-CN" altLang="en-US" sz="1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356995" y="1510665"/>
            <a:ext cx="2184400" cy="23558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654179" y="5917921"/>
            <a:ext cx="815909" cy="338706"/>
          </a:xfrm>
          <a:prstGeom prst="rect">
            <a:avLst/>
          </a:prstGeom>
          <a:noFill/>
        </p:spPr>
        <p:txBody>
          <a:bodyPr wrap="none" lIns="61109" tIns="30555" rIns="61109" bIns="30555" rtlCol="0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延迟符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-107260" y="196219"/>
            <a:ext cx="1765509" cy="551353"/>
            <a:chOff x="520640" y="251298"/>
            <a:chExt cx="1766054" cy="551522"/>
          </a:xfrm>
        </p:grpSpPr>
        <p:sp>
          <p:nvSpPr>
            <p:cNvPr id="92" name="矩形 3"/>
            <p:cNvSpPr>
              <a:spLocks noChangeArrowheads="1"/>
            </p:cNvSpPr>
            <p:nvPr/>
          </p:nvSpPr>
          <p:spPr bwMode="auto">
            <a:xfrm>
              <a:off x="988063" y="251298"/>
              <a:ext cx="831215" cy="3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为什么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94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W H Y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95" name="组合 94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96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4" name="文本框 3"/>
          <p:cNvSpPr txBox="1"/>
          <p:nvPr/>
        </p:nvSpPr>
        <p:spPr>
          <a:xfrm>
            <a:off x="1289685" y="1084580"/>
            <a:ext cx="74320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2018年1月至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2020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年10月翰林学院诈骗案件（报案）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0360" y="2279650"/>
            <a:ext cx="1233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47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件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78835" y="3675380"/>
            <a:ext cx="3752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最大单件数额40776元</a:t>
            </a:r>
            <a:endParaRPr lang="zh-CN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834617" y="1206797"/>
            <a:ext cx="3257465" cy="856868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5" name="圆角矩形 3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4347707" y="1739885"/>
              <a:ext cx="3742172" cy="1776537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434789" y="1228925"/>
            <a:ext cx="941638" cy="9416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434789" y="2409423"/>
            <a:ext cx="941638" cy="9416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434789" y="3583905"/>
            <a:ext cx="941638" cy="9416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4" name="文本框 37"/>
          <p:cNvSpPr>
            <a:spLocks noChangeArrowheads="1"/>
          </p:cNvSpPr>
          <p:nvPr/>
        </p:nvSpPr>
        <p:spPr bwMode="auto">
          <a:xfrm>
            <a:off x="3505537" y="1488339"/>
            <a:ext cx="8001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200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犯罪类型多样</a:t>
            </a:r>
            <a:endParaRPr lang="zh-CN" altLang="en-US" sz="1200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5" name="文本框 37"/>
          <p:cNvSpPr>
            <a:spLocks noChangeArrowheads="1"/>
          </p:cNvSpPr>
          <p:nvPr/>
        </p:nvSpPr>
        <p:spPr bwMode="auto">
          <a:xfrm>
            <a:off x="3555578" y="2557074"/>
            <a:ext cx="715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200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犯罪窝点向境外转移</a:t>
            </a:r>
            <a:endParaRPr lang="zh-CN" altLang="en-US" sz="1200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6" name="文本框 37"/>
          <p:cNvSpPr>
            <a:spLocks noChangeArrowheads="1"/>
          </p:cNvSpPr>
          <p:nvPr/>
        </p:nvSpPr>
        <p:spPr bwMode="auto">
          <a:xfrm>
            <a:off x="3499656" y="3843382"/>
            <a:ext cx="857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200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犯罪形态产业化</a:t>
            </a:r>
            <a:endParaRPr lang="zh-CN" altLang="en-US" sz="1200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7" name="文本1"/>
          <p:cNvSpPr>
            <a:spLocks noChangeArrowheads="1"/>
          </p:cNvSpPr>
          <p:nvPr/>
        </p:nvSpPr>
        <p:spPr bwMode="gray">
          <a:xfrm>
            <a:off x="5081552" y="1274393"/>
            <a:ext cx="3063366" cy="885031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68568" tIns="34284" rIns="68568" bIns="3428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据不完全统计，电信网络诈骗的作案手法有</a:t>
            </a:r>
            <a:r>
              <a:rPr lang="en-US" altLang="zh-CN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200</a:t>
            </a:r>
            <a:r>
              <a:rPr lang="zh-CN" altLang="en-US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多种，我们常见的有</a:t>
            </a:r>
            <a:r>
              <a:rPr lang="en-US" altLang="zh-CN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19</a:t>
            </a:r>
            <a:r>
              <a:rPr lang="zh-CN" altLang="en-US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种。</a:t>
            </a:r>
            <a:endParaRPr lang="zh-CN" altLang="zh-CN" sz="1200" dirty="0">
              <a:solidFill>
                <a:srgbClr val="7F7F7F">
                  <a:lumMod val="75000"/>
                </a:srgbClr>
              </a:solidFill>
              <a:cs typeface="+mn-ea"/>
              <a:sym typeface="+mn-lt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4851209" y="2411118"/>
            <a:ext cx="3257465" cy="856868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9" name="圆角矩形 58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1" name="文本1"/>
          <p:cNvSpPr>
            <a:spLocks noChangeArrowheads="1"/>
          </p:cNvSpPr>
          <p:nvPr/>
        </p:nvSpPr>
        <p:spPr bwMode="gray">
          <a:xfrm>
            <a:off x="4939105" y="2387586"/>
            <a:ext cx="3096383" cy="891505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68568" tIns="34284" rIns="68568" bIns="3428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2020</a:t>
            </a:r>
            <a:r>
              <a:rPr lang="zh-CN" altLang="en-US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年泰州市涉案金额</a:t>
            </a:r>
            <a:r>
              <a:rPr lang="en-US" altLang="zh-CN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100</a:t>
            </a:r>
            <a:r>
              <a:rPr lang="zh-CN" altLang="en-US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万以上的大要案件诈骗窝点基本都在境外。例如：高发的“杀猪盘”诈骗窝点几乎全部都在东南亚。</a:t>
            </a:r>
            <a:endParaRPr lang="zh-CN" altLang="zh-CN" sz="1200" dirty="0">
              <a:solidFill>
                <a:srgbClr val="7F7F7F">
                  <a:lumMod val="75000"/>
                </a:srgbClr>
              </a:solidFill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846809" y="3583884"/>
            <a:ext cx="3257465" cy="856868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3" name="圆角矩形 6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5" name="文本1"/>
          <p:cNvSpPr>
            <a:spLocks noChangeArrowheads="1"/>
          </p:cNvSpPr>
          <p:nvPr/>
        </p:nvSpPr>
        <p:spPr bwMode="gray">
          <a:xfrm>
            <a:off x="4991970" y="3583884"/>
            <a:ext cx="3096383" cy="891505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68568" tIns="34284" rIns="68568" bIns="3428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rgbClr val="7F7F7F">
                    <a:lumMod val="75000"/>
                  </a:srgbClr>
                </a:solidFill>
                <a:cs typeface="+mn-ea"/>
                <a:sym typeface="+mn-lt"/>
              </a:rPr>
              <a:t>钓鱼网站、手机木马、窃取用户个人信息和洗钱团伙犯罪越来越猖獗。</a:t>
            </a:r>
            <a:endParaRPr lang="zh-CN" altLang="zh-CN" sz="1200" dirty="0">
              <a:solidFill>
                <a:srgbClr val="7F7F7F">
                  <a:lumMod val="75000"/>
                </a:srgbClr>
              </a:solidFill>
              <a:cs typeface="+mn-ea"/>
              <a:sym typeface="+mn-lt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107260" y="196219"/>
            <a:ext cx="1765509" cy="551352"/>
            <a:chOff x="520640" y="251298"/>
            <a:chExt cx="1766054" cy="551522"/>
          </a:xfrm>
        </p:grpSpPr>
        <p:sp>
          <p:nvSpPr>
            <p:cNvPr id="67" name="矩形 3"/>
            <p:cNvSpPr>
              <a:spLocks noChangeArrowheads="1"/>
            </p:cNvSpPr>
            <p:nvPr/>
          </p:nvSpPr>
          <p:spPr bwMode="auto">
            <a:xfrm>
              <a:off x="988062" y="251298"/>
              <a:ext cx="831215" cy="34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为什么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69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W H Y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71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73" name="组合 72"/>
          <p:cNvGrpSpPr/>
          <p:nvPr/>
        </p:nvGrpSpPr>
        <p:grpSpPr>
          <a:xfrm>
            <a:off x="734394" y="1982558"/>
            <a:ext cx="1701563" cy="17015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339770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打击难度大</a:t>
              </a:r>
              <a:endParaRPr lang="zh-CN" altLang="en-US" sz="2400" b="1" kern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414770" y="1843044"/>
            <a:ext cx="1005393" cy="1980588"/>
            <a:chOff x="2210594" y="1810545"/>
            <a:chExt cx="1005703" cy="1981199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2210594" y="3160810"/>
              <a:ext cx="1005703" cy="630934"/>
            </a:xfrm>
            <a:prstGeom prst="line">
              <a:avLst/>
            </a:prstGeom>
            <a:noFill/>
            <a:ln w="12700" cap="flat" cmpd="sng" algn="ctr">
              <a:solidFill>
                <a:srgbClr val="7F7F7F">
                  <a:lumMod val="75000"/>
                </a:srgbClr>
              </a:solidFill>
              <a:prstDash val="dash"/>
            </a:ln>
            <a:effectLst/>
          </p:spPr>
        </p:cxnSp>
        <p:cxnSp>
          <p:nvCxnSpPr>
            <p:cNvPr id="81" name="直接连接符 80"/>
            <p:cNvCxnSpPr/>
            <p:nvPr/>
          </p:nvCxnSpPr>
          <p:spPr>
            <a:xfrm flipV="1">
              <a:off x="2346670" y="2801144"/>
              <a:ext cx="777103" cy="1"/>
            </a:xfrm>
            <a:prstGeom prst="line">
              <a:avLst/>
            </a:prstGeom>
            <a:noFill/>
            <a:ln w="12700" cap="flat" cmpd="sng" algn="ctr">
              <a:solidFill>
                <a:srgbClr val="7F7F7F">
                  <a:lumMod val="75000"/>
                </a:srgbClr>
              </a:solidFill>
              <a:prstDash val="dash"/>
            </a:ln>
            <a:effectLst/>
          </p:spPr>
        </p:cxnSp>
        <p:cxnSp>
          <p:nvCxnSpPr>
            <p:cNvPr id="82" name="直接连接符 81"/>
            <p:cNvCxnSpPr/>
            <p:nvPr/>
          </p:nvCxnSpPr>
          <p:spPr>
            <a:xfrm flipV="1">
              <a:off x="2210594" y="1810545"/>
              <a:ext cx="943881" cy="581419"/>
            </a:xfrm>
            <a:prstGeom prst="line">
              <a:avLst/>
            </a:prstGeom>
            <a:noFill/>
            <a:ln w="12700" cap="flat" cmpd="sng" algn="ctr">
              <a:solidFill>
                <a:srgbClr val="7F7F7F">
                  <a:lumMod val="75000"/>
                </a:srgbClr>
              </a:solidFill>
              <a:prstDash val="dash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61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91818"/>
            <a:ext cx="9144000" cy="969534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17"/>
          <p:cNvSpPr txBox="1"/>
          <p:nvPr/>
        </p:nvSpPr>
        <p:spPr>
          <a:xfrm>
            <a:off x="3111174" y="1984197"/>
            <a:ext cx="580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校园电信网络诈骗的常见类型</a:t>
            </a:r>
            <a:endParaRPr lang="zh-CN" altLang="en-US" sz="32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366956" y="1489357"/>
            <a:ext cx="1586056" cy="1586449"/>
            <a:chOff x="1041891" y="2887277"/>
            <a:chExt cx="1036261" cy="1036518"/>
          </a:xfrm>
        </p:grpSpPr>
        <p:sp>
          <p:nvSpPr>
            <p:cNvPr id="84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solidFill>
              <a:srgbClr val="01B0F1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400">
                <a:cs typeface="+mn-ea"/>
                <a:sym typeface="+mn-lt"/>
              </a:endParaRPr>
            </a:p>
          </p:txBody>
        </p: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088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en-US" altLang="zh-CN" sz="6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16419" y="4532339"/>
            <a:ext cx="588857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012225" y="4232345"/>
            <a:ext cx="252491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7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2093322" y="4197995"/>
            <a:ext cx="1179281" cy="1179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0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1425263" y="4098496"/>
            <a:ext cx="52019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40975" y="4413610"/>
            <a:ext cx="316877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67011" y="4230303"/>
            <a:ext cx="158438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2361924" y="1682334"/>
            <a:ext cx="1165597" cy="2181910"/>
            <a:chOff x="1349702" y="1746119"/>
            <a:chExt cx="1645146" cy="1936519"/>
          </a:xfrm>
        </p:grpSpPr>
        <p:sp>
          <p:nvSpPr>
            <p:cNvPr id="91" name="圆角矩形 90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圆角矩形 91"/>
            <p:cNvSpPr/>
            <p:nvPr/>
          </p:nvSpPr>
          <p:spPr>
            <a:xfrm>
              <a:off x="1373075" y="1762331"/>
              <a:ext cx="1598400" cy="1899758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3938911" y="1700600"/>
            <a:ext cx="1165597" cy="2181910"/>
            <a:chOff x="1349702" y="1746119"/>
            <a:chExt cx="1645146" cy="1936519"/>
          </a:xfrm>
        </p:grpSpPr>
        <p:sp>
          <p:nvSpPr>
            <p:cNvPr id="88" name="圆角矩形 87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圆角矩形 88"/>
            <p:cNvSpPr/>
            <p:nvPr/>
          </p:nvSpPr>
          <p:spPr>
            <a:xfrm>
              <a:off x="1373075" y="1762331"/>
              <a:ext cx="1598400" cy="1899758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5501940" y="1701665"/>
            <a:ext cx="1165597" cy="2181910"/>
            <a:chOff x="1349702" y="1746119"/>
            <a:chExt cx="1645146" cy="1936519"/>
          </a:xfrm>
        </p:grpSpPr>
        <p:sp>
          <p:nvSpPr>
            <p:cNvPr id="85" name="圆角矩形 84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圆角矩形 85"/>
            <p:cNvSpPr/>
            <p:nvPr/>
          </p:nvSpPr>
          <p:spPr>
            <a:xfrm>
              <a:off x="1373075" y="1762331"/>
              <a:ext cx="1598400" cy="1899758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450911" y="1756327"/>
            <a:ext cx="1002398" cy="1002394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589485" y="1878198"/>
            <a:ext cx="758654" cy="758653"/>
            <a:chOff x="2559500" y="2101183"/>
            <a:chExt cx="758655" cy="758653"/>
          </a:xfrm>
        </p:grpSpPr>
        <p:sp>
          <p:nvSpPr>
            <p:cNvPr id="15" name="椭圆 14"/>
            <p:cNvSpPr/>
            <p:nvPr/>
          </p:nvSpPr>
          <p:spPr>
            <a:xfrm>
              <a:off x="2559500" y="2101183"/>
              <a:ext cx="758655" cy="75865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50134" y="2197415"/>
              <a:ext cx="609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2400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047180" y="2674102"/>
            <a:ext cx="1002398" cy="1002394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68147" y="2791220"/>
            <a:ext cx="758656" cy="758652"/>
            <a:chOff x="5305582" y="3088680"/>
            <a:chExt cx="1003763" cy="1003758"/>
          </a:xfrm>
        </p:grpSpPr>
        <p:sp>
          <p:nvSpPr>
            <p:cNvPr id="29" name="椭圆 28"/>
            <p:cNvSpPr/>
            <p:nvPr/>
          </p:nvSpPr>
          <p:spPr>
            <a:xfrm>
              <a:off x="5305582" y="3088680"/>
              <a:ext cx="1003763" cy="10037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38831" y="3247634"/>
              <a:ext cx="964425" cy="610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2400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570775" y="1797048"/>
            <a:ext cx="1002398" cy="1002394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711598" y="1909714"/>
            <a:ext cx="758655" cy="758651"/>
            <a:chOff x="5305580" y="3088682"/>
            <a:chExt cx="1003763" cy="1003758"/>
          </a:xfrm>
        </p:grpSpPr>
        <p:sp>
          <p:nvSpPr>
            <p:cNvPr id="36" name="椭圆 35"/>
            <p:cNvSpPr/>
            <p:nvPr/>
          </p:nvSpPr>
          <p:spPr>
            <a:xfrm>
              <a:off x="5305580" y="3088682"/>
              <a:ext cx="1003763" cy="100375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19974" y="3235778"/>
              <a:ext cx="969266" cy="61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2400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0669" y="1695330"/>
            <a:ext cx="1089592" cy="550992"/>
            <a:chOff x="1764222" y="1723593"/>
            <a:chExt cx="1089592" cy="550991"/>
          </a:xfrm>
        </p:grpSpPr>
        <p:sp>
          <p:nvSpPr>
            <p:cNvPr id="65" name="TextBox 64"/>
            <p:cNvSpPr txBox="1"/>
            <p:nvPr/>
          </p:nvSpPr>
          <p:spPr>
            <a:xfrm>
              <a:off x="1764222" y="2056778"/>
              <a:ext cx="1089592" cy="21780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92083" y="1723593"/>
              <a:ext cx="945636" cy="323678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2424942" y="2927557"/>
            <a:ext cx="1122980" cy="694742"/>
            <a:chOff x="3344570" y="3016015"/>
            <a:chExt cx="1122980" cy="694742"/>
          </a:xfrm>
        </p:grpSpPr>
        <p:sp>
          <p:nvSpPr>
            <p:cNvPr id="67" name="TextBox 66"/>
            <p:cNvSpPr txBox="1"/>
            <p:nvPr/>
          </p:nvSpPr>
          <p:spPr>
            <a:xfrm>
              <a:off x="3344570" y="3221491"/>
              <a:ext cx="1122980" cy="19985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392060" y="3016015"/>
              <a:ext cx="945636" cy="694742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冒充客服诈骗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963120" y="1846533"/>
            <a:ext cx="1089592" cy="694742"/>
            <a:chOff x="4912515" y="1820445"/>
            <a:chExt cx="1089592" cy="694740"/>
          </a:xfrm>
        </p:grpSpPr>
        <p:sp>
          <p:nvSpPr>
            <p:cNvPr id="69" name="TextBox 68"/>
            <p:cNvSpPr txBox="1"/>
            <p:nvPr/>
          </p:nvSpPr>
          <p:spPr>
            <a:xfrm>
              <a:off x="4912515" y="2056778"/>
              <a:ext cx="1089592" cy="21780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950795" y="1820445"/>
              <a:ext cx="945636" cy="694740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兼职刷单诈骗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558942" y="2957601"/>
            <a:ext cx="1141583" cy="694742"/>
            <a:chOff x="6526760" y="2993530"/>
            <a:chExt cx="1141583" cy="694742"/>
          </a:xfrm>
        </p:grpSpPr>
        <p:sp>
          <p:nvSpPr>
            <p:cNvPr id="71" name="TextBox 70"/>
            <p:cNvSpPr txBox="1"/>
            <p:nvPr/>
          </p:nvSpPr>
          <p:spPr>
            <a:xfrm>
              <a:off x="6526760" y="3221491"/>
              <a:ext cx="1141583" cy="19985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574251" y="2993530"/>
              <a:ext cx="945636" cy="694742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信贷提额诈骗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306393" y="4133996"/>
            <a:ext cx="6096058" cy="504056"/>
            <a:chOff x="1370440" y="3924536"/>
            <a:chExt cx="6096058" cy="504056"/>
          </a:xfrm>
          <a:solidFill>
            <a:schemeClr val="bg1">
              <a:alpha val="77000"/>
            </a:schemeClr>
          </a:solidFill>
        </p:grpSpPr>
        <p:sp>
          <p:nvSpPr>
            <p:cNvPr id="74" name="矩形 73"/>
            <p:cNvSpPr/>
            <p:nvPr/>
          </p:nvSpPr>
          <p:spPr>
            <a:xfrm>
              <a:off x="1370440" y="3924536"/>
              <a:ext cx="6096058" cy="5040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1651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37170" y="4004725"/>
              <a:ext cx="5829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70C0"/>
                  </a:solidFill>
                  <a:latin typeface="+mn-ea"/>
                  <a:ea typeface="+mn-ea"/>
                  <a:cs typeface="+mn-ea"/>
                  <a:sym typeface="+mn-lt"/>
                </a:rPr>
                <a:t>以上三类约占校园电信网络诈骗总警情的</a:t>
              </a:r>
              <a:r>
                <a:rPr lang="en-US" altLang="zh-CN" b="1" dirty="0">
                  <a:solidFill>
                    <a:srgbClr val="0070C0"/>
                  </a:solidFill>
                  <a:latin typeface="+mn-ea"/>
                  <a:ea typeface="+mn-ea"/>
                  <a:cs typeface="+mn-ea"/>
                  <a:sym typeface="+mn-lt"/>
                </a:rPr>
                <a:t>70%</a:t>
              </a:r>
              <a:r>
                <a:rPr lang="zh-CN" altLang="en-US" b="1" dirty="0">
                  <a:solidFill>
                    <a:srgbClr val="0070C0"/>
                  </a:solidFill>
                  <a:latin typeface="+mn-ea"/>
                  <a:ea typeface="+mn-ea"/>
                  <a:cs typeface="+mn-ea"/>
                  <a:sym typeface="+mn-lt"/>
                </a:rPr>
                <a:t>以上</a:t>
              </a:r>
              <a:endParaRPr lang="en-US" altLang="zh-CN" b="1" dirty="0">
                <a:solidFill>
                  <a:srgbClr val="0070C0"/>
                </a:solidFill>
                <a:latin typeface="+mn-ea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-107260" y="196219"/>
            <a:ext cx="1765509" cy="551352"/>
            <a:chOff x="520640" y="251298"/>
            <a:chExt cx="1766054" cy="551522"/>
          </a:xfrm>
        </p:grpSpPr>
        <p:sp>
          <p:nvSpPr>
            <p:cNvPr id="64" name="矩形 3"/>
            <p:cNvSpPr>
              <a:spLocks noChangeArrowheads="1"/>
            </p:cNvSpPr>
            <p:nvPr/>
          </p:nvSpPr>
          <p:spPr bwMode="auto">
            <a:xfrm>
              <a:off x="872611" y="251298"/>
              <a:ext cx="1062119" cy="34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常见类型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81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T Y P E S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82" name="组合 81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83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107260" y="196219"/>
            <a:ext cx="1765509" cy="551352"/>
            <a:chOff x="520640" y="251298"/>
            <a:chExt cx="1766054" cy="551522"/>
          </a:xfrm>
        </p:grpSpPr>
        <p:sp>
          <p:nvSpPr>
            <p:cNvPr id="32" name="矩形 3"/>
            <p:cNvSpPr>
              <a:spLocks noChangeArrowheads="1"/>
            </p:cNvSpPr>
            <p:nvPr/>
          </p:nvSpPr>
          <p:spPr bwMode="auto">
            <a:xfrm>
              <a:off x="872612" y="251298"/>
              <a:ext cx="1062119" cy="34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案例简介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34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C A S E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36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2" name="9b6459e6106be92f87bb86d72b30a6c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14675" y="0"/>
            <a:ext cx="2825477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107260" y="196219"/>
            <a:ext cx="1765509" cy="551352"/>
            <a:chOff x="520640" y="251298"/>
            <a:chExt cx="1766054" cy="551522"/>
          </a:xfrm>
        </p:grpSpPr>
        <p:sp>
          <p:nvSpPr>
            <p:cNvPr id="32" name="矩形 3"/>
            <p:cNvSpPr>
              <a:spLocks noChangeArrowheads="1"/>
            </p:cNvSpPr>
            <p:nvPr/>
          </p:nvSpPr>
          <p:spPr bwMode="auto">
            <a:xfrm>
              <a:off x="872612" y="251298"/>
              <a:ext cx="1062119" cy="34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案例简介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34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C A S E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36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1665" y="1076325"/>
            <a:ext cx="5360035" cy="3468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107260" y="196219"/>
            <a:ext cx="1765509" cy="551352"/>
            <a:chOff x="520640" y="251298"/>
            <a:chExt cx="1766054" cy="551522"/>
          </a:xfrm>
        </p:grpSpPr>
        <p:sp>
          <p:nvSpPr>
            <p:cNvPr id="32" name="矩形 3"/>
            <p:cNvSpPr>
              <a:spLocks noChangeArrowheads="1"/>
            </p:cNvSpPr>
            <p:nvPr/>
          </p:nvSpPr>
          <p:spPr bwMode="auto">
            <a:xfrm>
              <a:off x="872612" y="251298"/>
              <a:ext cx="1062119" cy="34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案例简介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34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C A S E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36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3715" y="1048385"/>
            <a:ext cx="5188585" cy="343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91818"/>
            <a:ext cx="9144000" cy="969534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17"/>
          <p:cNvSpPr txBox="1"/>
          <p:nvPr/>
        </p:nvSpPr>
        <p:spPr>
          <a:xfrm>
            <a:off x="3491880" y="1951842"/>
            <a:ext cx="44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如何防范电信网络诈骗</a:t>
            </a:r>
            <a:endParaRPr lang="zh-CN" altLang="en-US" sz="32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366956" y="1489357"/>
            <a:ext cx="1586056" cy="1586449"/>
            <a:chOff x="1041891" y="2887277"/>
            <a:chExt cx="1036261" cy="1036518"/>
          </a:xfrm>
        </p:grpSpPr>
        <p:sp>
          <p:nvSpPr>
            <p:cNvPr id="84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solidFill>
              <a:srgbClr val="01B0F1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400">
                <a:cs typeface="+mn-ea"/>
                <a:sym typeface="+mn-lt"/>
              </a:endParaRPr>
            </a:p>
          </p:txBody>
        </p: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088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05</a:t>
              </a:r>
              <a:endParaRPr lang="en-US" altLang="zh-CN" sz="6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16419" y="4532339"/>
            <a:ext cx="588857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012225" y="4232345"/>
            <a:ext cx="252491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7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2093322" y="4197995"/>
            <a:ext cx="1179281" cy="1179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0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1425263" y="4098496"/>
            <a:ext cx="52019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40975" y="4413610"/>
            <a:ext cx="316877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67011" y="4230303"/>
            <a:ext cx="158438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Freeform 5"/>
          <p:cNvSpPr/>
          <p:nvPr/>
        </p:nvSpPr>
        <p:spPr bwMode="auto">
          <a:xfrm>
            <a:off x="4442578" y="3461276"/>
            <a:ext cx="1641123" cy="1443746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gradFill>
            <a:gsLst>
              <a:gs pos="0">
                <a:srgbClr val="FFFFFF">
                  <a:alpha val="15000"/>
                </a:srgbClr>
              </a:gs>
              <a:gs pos="100000">
                <a:srgbClr val="B8BBBC">
                  <a:alpha val="15000"/>
                </a:srgbClr>
              </a:gs>
            </a:gsLst>
            <a:lin ang="2700000" scaled="0"/>
          </a:gradFill>
          <a:ln w="2222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lIns="68568" tIns="34284" rIns="68568" bIns="34284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5" name="Freeform 5"/>
          <p:cNvSpPr/>
          <p:nvPr/>
        </p:nvSpPr>
        <p:spPr bwMode="auto">
          <a:xfrm>
            <a:off x="3348242" y="1305734"/>
            <a:ext cx="1242747" cy="1093589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gradFill>
            <a:gsLst>
              <a:gs pos="0">
                <a:srgbClr val="FFFFFF">
                  <a:alpha val="15000"/>
                </a:srgbClr>
              </a:gs>
              <a:gs pos="100000">
                <a:srgbClr val="B8BBBC">
                  <a:alpha val="15000"/>
                </a:srgbClr>
              </a:gs>
            </a:gsLst>
            <a:lin ang="2700000" scaled="0"/>
          </a:gradFill>
          <a:ln w="2222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lIns="68568" tIns="34284" rIns="68568" bIns="34284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16" name="组合 1"/>
          <p:cNvGrpSpPr/>
          <p:nvPr/>
        </p:nvGrpSpPr>
        <p:grpSpPr bwMode="auto">
          <a:xfrm>
            <a:off x="5724995" y="1065162"/>
            <a:ext cx="1622603" cy="1428750"/>
            <a:chOff x="7562320" y="897326"/>
            <a:chExt cx="2164994" cy="1905223"/>
          </a:xfrm>
        </p:grpSpPr>
        <p:sp>
          <p:nvSpPr>
            <p:cNvPr id="317" name="Freeform 5"/>
            <p:cNvSpPr/>
            <p:nvPr/>
          </p:nvSpPr>
          <p:spPr bwMode="auto">
            <a:xfrm>
              <a:off x="7562320" y="897326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8" name="Freeform 5"/>
            <p:cNvSpPr/>
            <p:nvPr/>
          </p:nvSpPr>
          <p:spPr bwMode="auto">
            <a:xfrm>
              <a:off x="7708469" y="1025939"/>
              <a:ext cx="1872695" cy="1647996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00B0F0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ln>
                  <a:solidFill>
                    <a:srgbClr val="7BB453"/>
                  </a:solidFill>
                </a:ln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19" name="组合 72"/>
            <p:cNvGrpSpPr/>
            <p:nvPr/>
          </p:nvGrpSpPr>
          <p:grpSpPr bwMode="auto">
            <a:xfrm>
              <a:off x="8227424" y="1384273"/>
              <a:ext cx="1328649" cy="1223201"/>
              <a:chOff x="5722963" y="2742165"/>
              <a:chExt cx="500063" cy="460375"/>
            </a:xfrm>
          </p:grpSpPr>
          <p:sp>
            <p:nvSpPr>
              <p:cNvPr id="320" name="Freeform 55"/>
              <p:cNvSpPr/>
              <p:nvPr/>
            </p:nvSpPr>
            <p:spPr bwMode="auto">
              <a:xfrm>
                <a:off x="5742013" y="2745340"/>
                <a:ext cx="481013" cy="45720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21" name="Freeform 56"/>
              <p:cNvSpPr>
                <a:spLocks noEditPoints="1"/>
              </p:cNvSpPr>
              <p:nvPr/>
            </p:nvSpPr>
            <p:spPr bwMode="auto">
              <a:xfrm>
                <a:off x="5722963" y="2742165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7692 h 77"/>
                  <a:gd name="T8" fmla="*/ 100935 w 31"/>
                  <a:gd name="T9" fmla="*/ 279194 h 77"/>
                  <a:gd name="T10" fmla="*/ 59813 w 31"/>
                  <a:gd name="T11" fmla="*/ 290513 h 77"/>
                  <a:gd name="T12" fmla="*/ 7477 w 31"/>
                  <a:gd name="T13" fmla="*/ 271649 h 77"/>
                  <a:gd name="T14" fmla="*/ 0 w 31"/>
                  <a:gd name="T15" fmla="*/ 215055 h 77"/>
                  <a:gd name="T16" fmla="*/ 0 w 31"/>
                  <a:gd name="T17" fmla="*/ 79231 h 77"/>
                  <a:gd name="T18" fmla="*/ 11215 w 31"/>
                  <a:gd name="T19" fmla="*/ 22637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22" name="Freeform 57"/>
              <p:cNvSpPr/>
              <p:nvPr/>
            </p:nvSpPr>
            <p:spPr bwMode="auto">
              <a:xfrm>
                <a:off x="5876951" y="2745340"/>
                <a:ext cx="68263" cy="287338"/>
              </a:xfrm>
              <a:custGeom>
                <a:avLst/>
                <a:gdLst>
                  <a:gd name="T0" fmla="*/ 0 w 18"/>
                  <a:gd name="T1" fmla="*/ 41588 h 76"/>
                  <a:gd name="T2" fmla="*/ 41716 w 18"/>
                  <a:gd name="T3" fmla="*/ 0 h 76"/>
                  <a:gd name="T4" fmla="*/ 68263 w 18"/>
                  <a:gd name="T5" fmla="*/ 0 h 76"/>
                  <a:gd name="T6" fmla="*/ 68263 w 18"/>
                  <a:gd name="T7" fmla="*/ 287338 h 76"/>
                  <a:gd name="T8" fmla="*/ 30339 w 18"/>
                  <a:gd name="T9" fmla="*/ 287338 h 76"/>
                  <a:gd name="T10" fmla="*/ 30339 w 18"/>
                  <a:gd name="T11" fmla="*/ 71835 h 76"/>
                  <a:gd name="T12" fmla="*/ 0 w 18"/>
                  <a:gd name="T13" fmla="*/ 71835 h 76"/>
                  <a:gd name="T14" fmla="*/ 0 w 18"/>
                  <a:gd name="T15" fmla="*/ 41588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23" name="组合 2"/>
          <p:cNvGrpSpPr/>
          <p:nvPr/>
        </p:nvGrpSpPr>
        <p:grpSpPr bwMode="auto">
          <a:xfrm>
            <a:off x="4405960" y="1853356"/>
            <a:ext cx="1622603" cy="1428750"/>
            <a:chOff x="5803300" y="1948400"/>
            <a:chExt cx="2164994" cy="1905223"/>
          </a:xfrm>
        </p:grpSpPr>
        <p:sp>
          <p:nvSpPr>
            <p:cNvPr id="324" name="Freeform 5"/>
            <p:cNvSpPr/>
            <p:nvPr/>
          </p:nvSpPr>
          <p:spPr bwMode="auto">
            <a:xfrm>
              <a:off x="5803300" y="1948400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5" name="Freeform 5"/>
            <p:cNvSpPr/>
            <p:nvPr/>
          </p:nvSpPr>
          <p:spPr bwMode="auto">
            <a:xfrm>
              <a:off x="5948780" y="2078346"/>
              <a:ext cx="1846429" cy="1624882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0070C0"/>
            </a:solidFill>
            <a:ln w="28575" cap="flat">
              <a:noFill/>
              <a:prstDash val="solid"/>
              <a:miter lim="800000"/>
            </a:ln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26" name="组合 73"/>
            <p:cNvGrpSpPr/>
            <p:nvPr/>
          </p:nvGrpSpPr>
          <p:grpSpPr bwMode="auto">
            <a:xfrm>
              <a:off x="6481655" y="2517630"/>
              <a:ext cx="1339125" cy="1206045"/>
              <a:chOff x="952501" y="6013451"/>
              <a:chExt cx="511175" cy="460375"/>
            </a:xfrm>
          </p:grpSpPr>
          <p:sp>
            <p:nvSpPr>
              <p:cNvPr id="327" name="Freeform 58"/>
              <p:cNvSpPr/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28" name="Freeform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0" name="组合 3"/>
          <p:cNvGrpSpPr/>
          <p:nvPr/>
        </p:nvGrpSpPr>
        <p:grpSpPr bwMode="auto">
          <a:xfrm>
            <a:off x="3086926" y="2641550"/>
            <a:ext cx="1622603" cy="1429941"/>
            <a:chOff x="4044280" y="2999474"/>
            <a:chExt cx="2164994" cy="1905223"/>
          </a:xfrm>
        </p:grpSpPr>
        <p:sp>
          <p:nvSpPr>
            <p:cNvPr id="331" name="Freeform 5"/>
            <p:cNvSpPr/>
            <p:nvPr/>
          </p:nvSpPr>
          <p:spPr bwMode="auto">
            <a:xfrm>
              <a:off x="4044280" y="2999474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2" name="Freeform 5"/>
            <p:cNvSpPr/>
            <p:nvPr/>
          </p:nvSpPr>
          <p:spPr bwMode="auto">
            <a:xfrm>
              <a:off x="4200183" y="3161348"/>
              <a:ext cx="1833385" cy="161340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00B0F0"/>
            </a:solidFill>
            <a:ln w="28575" cap="flat">
              <a:noFill/>
              <a:prstDash val="solid"/>
              <a:miter lim="800000"/>
            </a:ln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33" name="组合 74"/>
            <p:cNvGrpSpPr/>
            <p:nvPr/>
          </p:nvGrpSpPr>
          <p:grpSpPr bwMode="auto">
            <a:xfrm>
              <a:off x="4742518" y="3572999"/>
              <a:ext cx="1329665" cy="1197525"/>
              <a:chOff x="5405438" y="6815138"/>
              <a:chExt cx="511175" cy="460375"/>
            </a:xfrm>
          </p:grpSpPr>
          <p:sp>
            <p:nvSpPr>
              <p:cNvPr id="334" name="Freeform 61"/>
              <p:cNvSpPr/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35" name="Freeform 62"/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64422 w 31"/>
                  <a:gd name="T1" fmla="*/ 0 h 77"/>
                  <a:gd name="T2" fmla="*/ 109896 w 31"/>
                  <a:gd name="T3" fmla="*/ 18864 h 77"/>
                  <a:gd name="T4" fmla="*/ 117475 w 31"/>
                  <a:gd name="T5" fmla="*/ 67912 h 77"/>
                  <a:gd name="T6" fmla="*/ 117475 w 31"/>
                  <a:gd name="T7" fmla="*/ 233920 h 77"/>
                  <a:gd name="T8" fmla="*/ 102317 w 31"/>
                  <a:gd name="T9" fmla="*/ 275421 h 77"/>
                  <a:gd name="T10" fmla="*/ 60632 w 31"/>
                  <a:gd name="T11" fmla="*/ 290513 h 77"/>
                  <a:gd name="T12" fmla="*/ 11369 w 31"/>
                  <a:gd name="T13" fmla="*/ 271649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369 w 31"/>
                  <a:gd name="T19" fmla="*/ 18864 h 77"/>
                  <a:gd name="T20" fmla="*/ 64422 w 31"/>
                  <a:gd name="T21" fmla="*/ 0 h 77"/>
                  <a:gd name="T22" fmla="*/ 60632 w 31"/>
                  <a:gd name="T23" fmla="*/ 264103 h 77"/>
                  <a:gd name="T24" fmla="*/ 87159 w 31"/>
                  <a:gd name="T25" fmla="*/ 222601 h 77"/>
                  <a:gd name="T26" fmla="*/ 87159 w 31"/>
                  <a:gd name="T27" fmla="*/ 64139 h 77"/>
                  <a:gd name="T28" fmla="*/ 60632 w 31"/>
                  <a:gd name="T29" fmla="*/ 26410 h 77"/>
                  <a:gd name="T30" fmla="*/ 34106 w 31"/>
                  <a:gd name="T31" fmla="*/ 64139 h 77"/>
                  <a:gd name="T32" fmla="*/ 34106 w 31"/>
                  <a:gd name="T33" fmla="*/ 75458 h 77"/>
                  <a:gd name="T34" fmla="*/ 34106 w 31"/>
                  <a:gd name="T35" fmla="*/ 86777 h 77"/>
                  <a:gd name="T36" fmla="*/ 34106 w 31"/>
                  <a:gd name="T37" fmla="*/ 132051 h 77"/>
                  <a:gd name="T38" fmla="*/ 34106 w 31"/>
                  <a:gd name="T39" fmla="*/ 181099 h 77"/>
                  <a:gd name="T40" fmla="*/ 34106 w 31"/>
                  <a:gd name="T41" fmla="*/ 222601 h 77"/>
                  <a:gd name="T42" fmla="*/ 60632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36" name="Freeform 63"/>
              <p:cNvSpPr/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33814 w 30"/>
                  <a:gd name="T1" fmla="*/ 203736 h 77"/>
                  <a:gd name="T2" fmla="*/ 33814 w 30"/>
                  <a:gd name="T3" fmla="*/ 233920 h 77"/>
                  <a:gd name="T4" fmla="*/ 37571 w 30"/>
                  <a:gd name="T5" fmla="*/ 256557 h 77"/>
                  <a:gd name="T6" fmla="*/ 60114 w 30"/>
                  <a:gd name="T7" fmla="*/ 264103 h 77"/>
                  <a:gd name="T8" fmla="*/ 78899 w 30"/>
                  <a:gd name="T9" fmla="*/ 245238 h 77"/>
                  <a:gd name="T10" fmla="*/ 78899 w 30"/>
                  <a:gd name="T11" fmla="*/ 218828 h 77"/>
                  <a:gd name="T12" fmla="*/ 78899 w 30"/>
                  <a:gd name="T13" fmla="*/ 196191 h 77"/>
                  <a:gd name="T14" fmla="*/ 75142 w 30"/>
                  <a:gd name="T15" fmla="*/ 162235 h 77"/>
                  <a:gd name="T16" fmla="*/ 45085 w 30"/>
                  <a:gd name="T17" fmla="*/ 147143 h 77"/>
                  <a:gd name="T18" fmla="*/ 37571 w 30"/>
                  <a:gd name="T19" fmla="*/ 147143 h 77"/>
                  <a:gd name="T20" fmla="*/ 26300 w 30"/>
                  <a:gd name="T21" fmla="*/ 150916 h 77"/>
                  <a:gd name="T22" fmla="*/ 26300 w 30"/>
                  <a:gd name="T23" fmla="*/ 116960 h 77"/>
                  <a:gd name="T24" fmla="*/ 33814 w 30"/>
                  <a:gd name="T25" fmla="*/ 116960 h 77"/>
                  <a:gd name="T26" fmla="*/ 71385 w 30"/>
                  <a:gd name="T27" fmla="*/ 83004 h 77"/>
                  <a:gd name="T28" fmla="*/ 71385 w 30"/>
                  <a:gd name="T29" fmla="*/ 52821 h 77"/>
                  <a:gd name="T30" fmla="*/ 52599 w 30"/>
                  <a:gd name="T31" fmla="*/ 26410 h 77"/>
                  <a:gd name="T32" fmla="*/ 33814 w 30"/>
                  <a:gd name="T33" fmla="*/ 56593 h 77"/>
                  <a:gd name="T34" fmla="*/ 33814 w 30"/>
                  <a:gd name="T35" fmla="*/ 64139 h 77"/>
                  <a:gd name="T36" fmla="*/ 33814 w 30"/>
                  <a:gd name="T37" fmla="*/ 71685 h 77"/>
                  <a:gd name="T38" fmla="*/ 0 w 30"/>
                  <a:gd name="T39" fmla="*/ 71685 h 77"/>
                  <a:gd name="T40" fmla="*/ 0 w 30"/>
                  <a:gd name="T41" fmla="*/ 45275 h 77"/>
                  <a:gd name="T42" fmla="*/ 56357 w 30"/>
                  <a:gd name="T43" fmla="*/ 0 h 77"/>
                  <a:gd name="T44" fmla="*/ 108956 w 30"/>
                  <a:gd name="T45" fmla="*/ 49048 h 77"/>
                  <a:gd name="T46" fmla="*/ 108956 w 30"/>
                  <a:gd name="T47" fmla="*/ 64139 h 77"/>
                  <a:gd name="T48" fmla="*/ 108956 w 30"/>
                  <a:gd name="T49" fmla="*/ 75458 h 77"/>
                  <a:gd name="T50" fmla="*/ 82656 w 30"/>
                  <a:gd name="T51" fmla="*/ 128278 h 77"/>
                  <a:gd name="T52" fmla="*/ 105199 w 30"/>
                  <a:gd name="T53" fmla="*/ 147143 h 77"/>
                  <a:gd name="T54" fmla="*/ 112713 w 30"/>
                  <a:gd name="T55" fmla="*/ 181099 h 77"/>
                  <a:gd name="T56" fmla="*/ 112713 w 30"/>
                  <a:gd name="T57" fmla="*/ 241465 h 77"/>
                  <a:gd name="T58" fmla="*/ 52599 w 30"/>
                  <a:gd name="T59" fmla="*/ 290513 h 77"/>
                  <a:gd name="T60" fmla="*/ 0 w 30"/>
                  <a:gd name="T61" fmla="*/ 241465 h 77"/>
                  <a:gd name="T62" fmla="*/ 0 w 30"/>
                  <a:gd name="T63" fmla="*/ 203736 h 77"/>
                  <a:gd name="T64" fmla="*/ 33814 w 30"/>
                  <a:gd name="T65" fmla="*/ 203736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7" name="组合 4"/>
          <p:cNvGrpSpPr/>
          <p:nvPr/>
        </p:nvGrpSpPr>
        <p:grpSpPr bwMode="auto">
          <a:xfrm>
            <a:off x="1767892" y="3430934"/>
            <a:ext cx="1622603" cy="1428750"/>
            <a:chOff x="2285260" y="4050548"/>
            <a:chExt cx="2164994" cy="1905223"/>
          </a:xfrm>
        </p:grpSpPr>
        <p:sp>
          <p:nvSpPr>
            <p:cNvPr id="338" name="Freeform 5"/>
            <p:cNvSpPr/>
            <p:nvPr/>
          </p:nvSpPr>
          <p:spPr bwMode="auto">
            <a:xfrm>
              <a:off x="2285260" y="4050548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9" name="Freeform 5"/>
            <p:cNvSpPr/>
            <p:nvPr/>
          </p:nvSpPr>
          <p:spPr bwMode="auto">
            <a:xfrm>
              <a:off x="2446237" y="4201094"/>
              <a:ext cx="1830374" cy="1610752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0070C0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40" name="组合 75"/>
            <p:cNvGrpSpPr/>
            <p:nvPr/>
          </p:nvGrpSpPr>
          <p:grpSpPr bwMode="auto">
            <a:xfrm>
              <a:off x="2970142" y="4598630"/>
              <a:ext cx="1348095" cy="1199681"/>
              <a:chOff x="688976" y="7240588"/>
              <a:chExt cx="519113" cy="461963"/>
            </a:xfrm>
          </p:grpSpPr>
          <p:sp>
            <p:nvSpPr>
              <p:cNvPr id="341" name="Freeform 64"/>
              <p:cNvSpPr/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42" name="Freeform 65"/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63551 w 31"/>
                  <a:gd name="T1" fmla="*/ 0 h 78"/>
                  <a:gd name="T2" fmla="*/ 108411 w 31"/>
                  <a:gd name="T3" fmla="*/ 18928 h 78"/>
                  <a:gd name="T4" fmla="*/ 115888 w 31"/>
                  <a:gd name="T5" fmla="*/ 68140 h 78"/>
                  <a:gd name="T6" fmla="*/ 115888 w 31"/>
                  <a:gd name="T7" fmla="*/ 238491 h 78"/>
                  <a:gd name="T8" fmla="*/ 100935 w 31"/>
                  <a:gd name="T9" fmla="*/ 280133 h 78"/>
                  <a:gd name="T10" fmla="*/ 59813 w 31"/>
                  <a:gd name="T11" fmla="*/ 295275 h 78"/>
                  <a:gd name="T12" fmla="*/ 11215 w 31"/>
                  <a:gd name="T13" fmla="*/ 272562 h 78"/>
                  <a:gd name="T14" fmla="*/ 0 w 31"/>
                  <a:gd name="T15" fmla="*/ 215778 h 78"/>
                  <a:gd name="T16" fmla="*/ 0 w 31"/>
                  <a:gd name="T17" fmla="*/ 79497 h 78"/>
                  <a:gd name="T18" fmla="*/ 11215 w 31"/>
                  <a:gd name="T19" fmla="*/ 22713 h 78"/>
                  <a:gd name="T20" fmla="*/ 63551 w 31"/>
                  <a:gd name="T21" fmla="*/ 0 h 78"/>
                  <a:gd name="T22" fmla="*/ 59813 w 31"/>
                  <a:gd name="T23" fmla="*/ 264990 h 78"/>
                  <a:gd name="T24" fmla="*/ 85981 w 31"/>
                  <a:gd name="T25" fmla="*/ 227135 h 78"/>
                  <a:gd name="T26" fmla="*/ 85981 w 31"/>
                  <a:gd name="T27" fmla="*/ 64355 h 78"/>
                  <a:gd name="T28" fmla="*/ 59813 w 31"/>
                  <a:gd name="T29" fmla="*/ 26499 h 78"/>
                  <a:gd name="T30" fmla="*/ 33645 w 31"/>
                  <a:gd name="T31" fmla="*/ 64355 h 78"/>
                  <a:gd name="T32" fmla="*/ 33645 w 31"/>
                  <a:gd name="T33" fmla="*/ 75712 h 78"/>
                  <a:gd name="T34" fmla="*/ 33645 w 31"/>
                  <a:gd name="T35" fmla="*/ 87068 h 78"/>
                  <a:gd name="T36" fmla="*/ 33645 w 31"/>
                  <a:gd name="T37" fmla="*/ 136281 h 78"/>
                  <a:gd name="T38" fmla="*/ 33645 w 31"/>
                  <a:gd name="T39" fmla="*/ 181708 h 78"/>
                  <a:gd name="T40" fmla="*/ 33645 w 31"/>
                  <a:gd name="T41" fmla="*/ 223349 h 78"/>
                  <a:gd name="T42" fmla="*/ 59813 w 31"/>
                  <a:gd name="T43" fmla="*/ 26499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43" name="Freeform 66"/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63721 w 36"/>
                  <a:gd name="T1" fmla="*/ 0 h 76"/>
                  <a:gd name="T2" fmla="*/ 112448 w 36"/>
                  <a:gd name="T3" fmla="*/ 0 h 76"/>
                  <a:gd name="T4" fmla="*/ 112448 w 36"/>
                  <a:gd name="T5" fmla="*/ 192819 h 76"/>
                  <a:gd name="T6" fmla="*/ 134938 w 36"/>
                  <a:gd name="T7" fmla="*/ 192819 h 76"/>
                  <a:gd name="T8" fmla="*/ 134938 w 36"/>
                  <a:gd name="T9" fmla="*/ 219284 h 76"/>
                  <a:gd name="T10" fmla="*/ 112448 w 36"/>
                  <a:gd name="T11" fmla="*/ 219284 h 76"/>
                  <a:gd name="T12" fmla="*/ 112448 w 36"/>
                  <a:gd name="T13" fmla="*/ 287338 h 76"/>
                  <a:gd name="T14" fmla="*/ 78714 w 36"/>
                  <a:gd name="T15" fmla="*/ 287338 h 76"/>
                  <a:gd name="T16" fmla="*/ 78714 w 36"/>
                  <a:gd name="T17" fmla="*/ 219284 h 76"/>
                  <a:gd name="T18" fmla="*/ 0 w 36"/>
                  <a:gd name="T19" fmla="*/ 219284 h 76"/>
                  <a:gd name="T20" fmla="*/ 0 w 36"/>
                  <a:gd name="T21" fmla="*/ 192819 h 76"/>
                  <a:gd name="T22" fmla="*/ 63721 w 36"/>
                  <a:gd name="T23" fmla="*/ 0 h 76"/>
                  <a:gd name="T24" fmla="*/ 78714 w 36"/>
                  <a:gd name="T25" fmla="*/ 192819 h 76"/>
                  <a:gd name="T26" fmla="*/ 78714 w 36"/>
                  <a:gd name="T27" fmla="*/ 41588 h 76"/>
                  <a:gd name="T28" fmla="*/ 56224 w 36"/>
                  <a:gd name="T29" fmla="*/ 117204 h 76"/>
                  <a:gd name="T30" fmla="*/ 33735 w 36"/>
                  <a:gd name="T31" fmla="*/ 192819 h 76"/>
                  <a:gd name="T32" fmla="*/ 78714 w 36"/>
                  <a:gd name="T33" fmla="*/ 192819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4" name="Freeform 5"/>
          <p:cNvSpPr/>
          <p:nvPr/>
        </p:nvSpPr>
        <p:spPr bwMode="auto">
          <a:xfrm>
            <a:off x="3325019" y="4192934"/>
            <a:ext cx="973799" cy="856060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gradFill>
            <a:gsLst>
              <a:gs pos="0">
                <a:srgbClr val="FFFFFF">
                  <a:alpha val="15000"/>
                </a:srgbClr>
              </a:gs>
              <a:gs pos="100000">
                <a:srgbClr val="B8BBBC">
                  <a:alpha val="15000"/>
                </a:srgbClr>
              </a:gs>
            </a:gsLst>
            <a:lin ang="2700000" scaled="0"/>
          </a:gradFill>
          <a:ln w="2222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lIns="68568" tIns="34284" rIns="68568" bIns="34284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5" name="Freeform 5"/>
          <p:cNvSpPr/>
          <p:nvPr/>
        </p:nvSpPr>
        <p:spPr bwMode="auto">
          <a:xfrm>
            <a:off x="4984526" y="1016346"/>
            <a:ext cx="823802" cy="725091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gradFill>
            <a:gsLst>
              <a:gs pos="0">
                <a:srgbClr val="FFFFFF">
                  <a:alpha val="15000"/>
                </a:srgbClr>
              </a:gs>
              <a:gs pos="100000">
                <a:srgbClr val="B8BBBC">
                  <a:alpha val="15000"/>
                </a:srgbClr>
              </a:gs>
            </a:gsLst>
            <a:lin ang="2700000" scaled="0"/>
          </a:gradFill>
          <a:ln w="2222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lIns="68568" tIns="34284" rIns="68568" bIns="34284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0" name="Freeform 23"/>
          <p:cNvSpPr/>
          <p:nvPr/>
        </p:nvSpPr>
        <p:spPr bwMode="auto">
          <a:xfrm flipV="1">
            <a:off x="6666653" y="2183159"/>
            <a:ext cx="1946409" cy="471487"/>
          </a:xfrm>
          <a:custGeom>
            <a:avLst/>
            <a:gdLst>
              <a:gd name="T0" fmla="*/ 280 w 1249"/>
              <a:gd name="T1" fmla="*/ 0 h 303"/>
              <a:gd name="T2" fmla="*/ 54 w 1249"/>
              <a:gd name="T3" fmla="*/ 229 h 303"/>
              <a:gd name="T4" fmla="*/ 38 w 1249"/>
              <a:gd name="T5" fmla="*/ 226 h 303"/>
              <a:gd name="T6" fmla="*/ 0 w 1249"/>
              <a:gd name="T7" fmla="*/ 264 h 303"/>
              <a:gd name="T8" fmla="*/ 38 w 1249"/>
              <a:gd name="T9" fmla="*/ 303 h 303"/>
              <a:gd name="T10" fmla="*/ 77 w 1249"/>
              <a:gd name="T11" fmla="*/ 264 h 303"/>
              <a:gd name="T12" fmla="*/ 64 w 1249"/>
              <a:gd name="T13" fmla="*/ 236 h 303"/>
              <a:gd name="T14" fmla="*/ 287 w 1249"/>
              <a:gd name="T15" fmla="*/ 12 h 303"/>
              <a:gd name="T16" fmla="*/ 1249 w 1249"/>
              <a:gd name="T17" fmla="*/ 12 h 303"/>
              <a:gd name="T18" fmla="*/ 1249 w 1249"/>
              <a:gd name="T19" fmla="*/ 0 h 303"/>
              <a:gd name="T20" fmla="*/ 280 w 1249"/>
              <a:gd name="T21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0"/>
                </a:moveTo>
                <a:cubicBezTo>
                  <a:pt x="54" y="229"/>
                  <a:pt x="54" y="229"/>
                  <a:pt x="54" y="229"/>
                </a:cubicBezTo>
                <a:cubicBezTo>
                  <a:pt x="49" y="227"/>
                  <a:pt x="44" y="226"/>
                  <a:pt x="38" y="226"/>
                </a:cubicBezTo>
                <a:cubicBezTo>
                  <a:pt x="17" y="226"/>
                  <a:pt x="0" y="243"/>
                  <a:pt x="0" y="264"/>
                </a:cubicBezTo>
                <a:cubicBezTo>
                  <a:pt x="0" y="286"/>
                  <a:pt x="17" y="303"/>
                  <a:pt x="38" y="303"/>
                </a:cubicBezTo>
                <a:cubicBezTo>
                  <a:pt x="59" y="303"/>
                  <a:pt x="77" y="286"/>
                  <a:pt x="77" y="264"/>
                </a:cubicBezTo>
                <a:cubicBezTo>
                  <a:pt x="77" y="253"/>
                  <a:pt x="72" y="243"/>
                  <a:pt x="64" y="236"/>
                </a:cubicBezTo>
                <a:cubicBezTo>
                  <a:pt x="287" y="12"/>
                  <a:pt x="287" y="12"/>
                  <a:pt x="287" y="12"/>
                </a:cubicBezTo>
                <a:cubicBezTo>
                  <a:pt x="1249" y="12"/>
                  <a:pt x="1249" y="12"/>
                  <a:pt x="1249" y="12"/>
                </a:cubicBezTo>
                <a:cubicBezTo>
                  <a:pt x="1249" y="0"/>
                  <a:pt x="1249" y="0"/>
                  <a:pt x="1249" y="0"/>
                </a:cubicBezTo>
                <a:lnTo>
                  <a:pt x="28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</p:spPr>
        <p:txBody>
          <a:bodyPr lIns="68568" tIns="34284" rIns="68568" bIns="34284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07460" y="2663478"/>
            <a:ext cx="1420585" cy="626681"/>
          </a:xfrm>
          <a:prstGeom prst="rect">
            <a:avLst/>
          </a:prstGeom>
          <a:noFill/>
        </p:spPr>
        <p:txBody>
          <a:bodyPr wrap="square" lIns="71980" tIns="35990" rIns="71980" bIns="35990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不要随意相信陌生电话、短信、微信或者</a:t>
            </a:r>
            <a:r>
              <a: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QQ</a:t>
            </a: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2" name="TextBox 53"/>
          <p:cNvSpPr txBox="1">
            <a:spLocks noChangeArrowheads="1"/>
          </p:cNvSpPr>
          <p:nvPr/>
        </p:nvSpPr>
        <p:spPr bwMode="auto">
          <a:xfrm>
            <a:off x="7047816" y="2303092"/>
            <a:ext cx="1728005" cy="33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zh-CN" altLang="en-US" sz="1600" b="1" kern="0" dirty="0">
                <a:solidFill>
                  <a:srgbClr val="5A5959"/>
                </a:solidFill>
                <a:cs typeface="+mn-ea"/>
                <a:sym typeface="+mn-lt"/>
              </a:rPr>
              <a:t>不轻信</a:t>
            </a:r>
            <a:endParaRPr lang="zh-CN" altLang="en-US" sz="1600" kern="0" dirty="0">
              <a:solidFill>
                <a:srgbClr val="5A5959"/>
              </a:solidFill>
              <a:cs typeface="+mn-ea"/>
              <a:sym typeface="+mn-lt"/>
            </a:endParaRPr>
          </a:p>
        </p:txBody>
      </p:sp>
      <p:sp>
        <p:nvSpPr>
          <p:cNvPr id="83" name="Freeform 23"/>
          <p:cNvSpPr/>
          <p:nvPr/>
        </p:nvSpPr>
        <p:spPr bwMode="auto">
          <a:xfrm flipV="1">
            <a:off x="5523806" y="2920157"/>
            <a:ext cx="1946409" cy="471487"/>
          </a:xfrm>
          <a:custGeom>
            <a:avLst/>
            <a:gdLst>
              <a:gd name="T0" fmla="*/ 280 w 1249"/>
              <a:gd name="T1" fmla="*/ 0 h 303"/>
              <a:gd name="T2" fmla="*/ 54 w 1249"/>
              <a:gd name="T3" fmla="*/ 229 h 303"/>
              <a:gd name="T4" fmla="*/ 38 w 1249"/>
              <a:gd name="T5" fmla="*/ 226 h 303"/>
              <a:gd name="T6" fmla="*/ 0 w 1249"/>
              <a:gd name="T7" fmla="*/ 264 h 303"/>
              <a:gd name="T8" fmla="*/ 38 w 1249"/>
              <a:gd name="T9" fmla="*/ 303 h 303"/>
              <a:gd name="T10" fmla="*/ 77 w 1249"/>
              <a:gd name="T11" fmla="*/ 264 h 303"/>
              <a:gd name="T12" fmla="*/ 64 w 1249"/>
              <a:gd name="T13" fmla="*/ 236 h 303"/>
              <a:gd name="T14" fmla="*/ 287 w 1249"/>
              <a:gd name="T15" fmla="*/ 12 h 303"/>
              <a:gd name="T16" fmla="*/ 1249 w 1249"/>
              <a:gd name="T17" fmla="*/ 12 h 303"/>
              <a:gd name="T18" fmla="*/ 1249 w 1249"/>
              <a:gd name="T19" fmla="*/ 0 h 303"/>
              <a:gd name="T20" fmla="*/ 280 w 1249"/>
              <a:gd name="T21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0"/>
                </a:moveTo>
                <a:cubicBezTo>
                  <a:pt x="54" y="229"/>
                  <a:pt x="54" y="229"/>
                  <a:pt x="54" y="229"/>
                </a:cubicBezTo>
                <a:cubicBezTo>
                  <a:pt x="49" y="227"/>
                  <a:pt x="44" y="226"/>
                  <a:pt x="38" y="226"/>
                </a:cubicBezTo>
                <a:cubicBezTo>
                  <a:pt x="17" y="226"/>
                  <a:pt x="0" y="243"/>
                  <a:pt x="0" y="264"/>
                </a:cubicBezTo>
                <a:cubicBezTo>
                  <a:pt x="0" y="286"/>
                  <a:pt x="17" y="303"/>
                  <a:pt x="38" y="303"/>
                </a:cubicBezTo>
                <a:cubicBezTo>
                  <a:pt x="59" y="303"/>
                  <a:pt x="77" y="286"/>
                  <a:pt x="77" y="264"/>
                </a:cubicBezTo>
                <a:cubicBezTo>
                  <a:pt x="77" y="253"/>
                  <a:pt x="72" y="243"/>
                  <a:pt x="64" y="236"/>
                </a:cubicBezTo>
                <a:cubicBezTo>
                  <a:pt x="287" y="12"/>
                  <a:pt x="287" y="12"/>
                  <a:pt x="287" y="12"/>
                </a:cubicBezTo>
                <a:cubicBezTo>
                  <a:pt x="1249" y="12"/>
                  <a:pt x="1249" y="12"/>
                  <a:pt x="1249" y="12"/>
                </a:cubicBezTo>
                <a:cubicBezTo>
                  <a:pt x="1249" y="0"/>
                  <a:pt x="1249" y="0"/>
                  <a:pt x="1249" y="0"/>
                </a:cubicBezTo>
                <a:lnTo>
                  <a:pt x="28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</p:spPr>
        <p:txBody>
          <a:bodyPr lIns="68568" tIns="34284" rIns="68568" bIns="34284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34969" y="3466020"/>
            <a:ext cx="1420585" cy="811347"/>
          </a:xfrm>
          <a:prstGeom prst="rect">
            <a:avLst/>
          </a:prstGeom>
          <a:noFill/>
        </p:spPr>
        <p:txBody>
          <a:bodyPr wrap="square" lIns="71980" tIns="35990" rIns="71980" bIns="35990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不要随意透露自己的身份证号码、银行卡号、验证码等隐私信息</a:t>
            </a: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5" name="TextBox 53"/>
          <p:cNvSpPr txBox="1">
            <a:spLocks noChangeArrowheads="1"/>
          </p:cNvSpPr>
          <p:nvPr/>
        </p:nvSpPr>
        <p:spPr bwMode="auto">
          <a:xfrm>
            <a:off x="5898840" y="3023286"/>
            <a:ext cx="1728005" cy="33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zh-CN" altLang="en-US" sz="1600" b="1" kern="0" dirty="0">
                <a:solidFill>
                  <a:srgbClr val="5A5959"/>
                </a:solidFill>
                <a:cs typeface="+mn-ea"/>
                <a:sym typeface="+mn-lt"/>
              </a:rPr>
              <a:t>不透露</a:t>
            </a:r>
            <a:endParaRPr lang="zh-CN" altLang="en-US" sz="1600" b="1" kern="0" dirty="0">
              <a:solidFill>
                <a:srgbClr val="5A5959"/>
              </a:solidFill>
              <a:cs typeface="+mn-ea"/>
              <a:sym typeface="+mn-lt"/>
            </a:endParaRPr>
          </a:p>
        </p:txBody>
      </p:sp>
      <p:sp>
        <p:nvSpPr>
          <p:cNvPr id="86" name="Freeform 21"/>
          <p:cNvSpPr/>
          <p:nvPr/>
        </p:nvSpPr>
        <p:spPr bwMode="auto">
          <a:xfrm flipH="1" flipV="1">
            <a:off x="1674915" y="2493911"/>
            <a:ext cx="2026291" cy="456009"/>
          </a:xfrm>
          <a:custGeom>
            <a:avLst/>
            <a:gdLst>
              <a:gd name="T0" fmla="*/ 280 w 1249"/>
              <a:gd name="T1" fmla="*/ 303 h 303"/>
              <a:gd name="T2" fmla="*/ 54 w 1249"/>
              <a:gd name="T3" fmla="*/ 73 h 303"/>
              <a:gd name="T4" fmla="*/ 38 w 1249"/>
              <a:gd name="T5" fmla="*/ 76 h 303"/>
              <a:gd name="T6" fmla="*/ 0 w 1249"/>
              <a:gd name="T7" fmla="*/ 38 h 303"/>
              <a:gd name="T8" fmla="*/ 38 w 1249"/>
              <a:gd name="T9" fmla="*/ 0 h 303"/>
              <a:gd name="T10" fmla="*/ 77 w 1249"/>
              <a:gd name="T11" fmla="*/ 38 h 303"/>
              <a:gd name="T12" fmla="*/ 64 w 1249"/>
              <a:gd name="T13" fmla="*/ 67 h 303"/>
              <a:gd name="T14" fmla="*/ 287 w 1249"/>
              <a:gd name="T15" fmla="*/ 291 h 303"/>
              <a:gd name="T16" fmla="*/ 1249 w 1249"/>
              <a:gd name="T17" fmla="*/ 291 h 303"/>
              <a:gd name="T18" fmla="*/ 1249 w 1249"/>
              <a:gd name="T19" fmla="*/ 303 h 303"/>
              <a:gd name="T20" fmla="*/ 280 w 1249"/>
              <a:gd name="T21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303"/>
                </a:moveTo>
                <a:cubicBezTo>
                  <a:pt x="54" y="73"/>
                  <a:pt x="54" y="73"/>
                  <a:pt x="54" y="73"/>
                </a:cubicBezTo>
                <a:cubicBezTo>
                  <a:pt x="49" y="75"/>
                  <a:pt x="44" y="76"/>
                  <a:pt x="38" y="76"/>
                </a:cubicBezTo>
                <a:cubicBezTo>
                  <a:pt x="17" y="76"/>
                  <a:pt x="0" y="59"/>
                  <a:pt x="0" y="38"/>
                </a:cubicBezTo>
                <a:cubicBezTo>
                  <a:pt x="0" y="17"/>
                  <a:pt x="17" y="0"/>
                  <a:pt x="38" y="0"/>
                </a:cubicBezTo>
                <a:cubicBezTo>
                  <a:pt x="59" y="0"/>
                  <a:pt x="77" y="17"/>
                  <a:pt x="77" y="38"/>
                </a:cubicBezTo>
                <a:cubicBezTo>
                  <a:pt x="77" y="49"/>
                  <a:pt x="72" y="60"/>
                  <a:pt x="64" y="67"/>
                </a:cubicBezTo>
                <a:cubicBezTo>
                  <a:pt x="287" y="291"/>
                  <a:pt x="287" y="291"/>
                  <a:pt x="287" y="291"/>
                </a:cubicBezTo>
                <a:cubicBezTo>
                  <a:pt x="1249" y="291"/>
                  <a:pt x="1249" y="291"/>
                  <a:pt x="1249" y="291"/>
                </a:cubicBezTo>
                <a:cubicBezTo>
                  <a:pt x="1249" y="303"/>
                  <a:pt x="1249" y="303"/>
                  <a:pt x="1249" y="303"/>
                </a:cubicBezTo>
                <a:lnTo>
                  <a:pt x="280" y="303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</p:spPr>
        <p:txBody>
          <a:bodyPr lIns="68568" tIns="34284" rIns="68568" bIns="34284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718229" y="2517297"/>
            <a:ext cx="1420585" cy="442015"/>
          </a:xfrm>
          <a:prstGeom prst="rect">
            <a:avLst/>
          </a:prstGeom>
          <a:noFill/>
        </p:spPr>
        <p:txBody>
          <a:bodyPr wrap="square" lIns="71980" tIns="35990" rIns="71980" bIns="35990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不要随意点击陌生链接</a:t>
            </a: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8" name="TextBox 53"/>
          <p:cNvSpPr txBox="1">
            <a:spLocks noChangeArrowheads="1"/>
          </p:cNvSpPr>
          <p:nvPr/>
        </p:nvSpPr>
        <p:spPr bwMode="auto">
          <a:xfrm>
            <a:off x="1573679" y="2146792"/>
            <a:ext cx="1728005" cy="33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zh-CN" altLang="en-US" sz="1600" b="1" kern="0" dirty="0">
                <a:solidFill>
                  <a:srgbClr val="5A5959"/>
                </a:solidFill>
                <a:cs typeface="+mn-ea"/>
                <a:sym typeface="+mn-lt"/>
              </a:rPr>
              <a:t>不点击</a:t>
            </a:r>
            <a:endParaRPr lang="zh-CN" altLang="en-US" sz="1600" b="1" kern="0" dirty="0">
              <a:solidFill>
                <a:srgbClr val="5A5959"/>
              </a:solidFill>
              <a:cs typeface="+mn-ea"/>
              <a:sym typeface="+mn-lt"/>
            </a:endParaRPr>
          </a:p>
        </p:txBody>
      </p:sp>
      <p:sp>
        <p:nvSpPr>
          <p:cNvPr id="89" name="Freeform 21"/>
          <p:cNvSpPr/>
          <p:nvPr/>
        </p:nvSpPr>
        <p:spPr bwMode="auto">
          <a:xfrm flipH="1" flipV="1">
            <a:off x="567904" y="3339256"/>
            <a:ext cx="1946409" cy="471487"/>
          </a:xfrm>
          <a:custGeom>
            <a:avLst/>
            <a:gdLst>
              <a:gd name="T0" fmla="*/ 280 w 1249"/>
              <a:gd name="T1" fmla="*/ 303 h 303"/>
              <a:gd name="T2" fmla="*/ 54 w 1249"/>
              <a:gd name="T3" fmla="*/ 73 h 303"/>
              <a:gd name="T4" fmla="*/ 38 w 1249"/>
              <a:gd name="T5" fmla="*/ 76 h 303"/>
              <a:gd name="T6" fmla="*/ 0 w 1249"/>
              <a:gd name="T7" fmla="*/ 38 h 303"/>
              <a:gd name="T8" fmla="*/ 38 w 1249"/>
              <a:gd name="T9" fmla="*/ 0 h 303"/>
              <a:gd name="T10" fmla="*/ 77 w 1249"/>
              <a:gd name="T11" fmla="*/ 38 h 303"/>
              <a:gd name="T12" fmla="*/ 64 w 1249"/>
              <a:gd name="T13" fmla="*/ 67 h 303"/>
              <a:gd name="T14" fmla="*/ 287 w 1249"/>
              <a:gd name="T15" fmla="*/ 291 h 303"/>
              <a:gd name="T16" fmla="*/ 1249 w 1249"/>
              <a:gd name="T17" fmla="*/ 291 h 303"/>
              <a:gd name="T18" fmla="*/ 1249 w 1249"/>
              <a:gd name="T19" fmla="*/ 303 h 303"/>
              <a:gd name="T20" fmla="*/ 280 w 1249"/>
              <a:gd name="T21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303"/>
                </a:moveTo>
                <a:cubicBezTo>
                  <a:pt x="54" y="73"/>
                  <a:pt x="54" y="73"/>
                  <a:pt x="54" y="73"/>
                </a:cubicBezTo>
                <a:cubicBezTo>
                  <a:pt x="49" y="75"/>
                  <a:pt x="44" y="76"/>
                  <a:pt x="38" y="76"/>
                </a:cubicBezTo>
                <a:cubicBezTo>
                  <a:pt x="17" y="76"/>
                  <a:pt x="0" y="59"/>
                  <a:pt x="0" y="38"/>
                </a:cubicBezTo>
                <a:cubicBezTo>
                  <a:pt x="0" y="17"/>
                  <a:pt x="17" y="0"/>
                  <a:pt x="38" y="0"/>
                </a:cubicBezTo>
                <a:cubicBezTo>
                  <a:pt x="59" y="0"/>
                  <a:pt x="77" y="17"/>
                  <a:pt x="77" y="38"/>
                </a:cubicBezTo>
                <a:cubicBezTo>
                  <a:pt x="77" y="49"/>
                  <a:pt x="72" y="60"/>
                  <a:pt x="64" y="67"/>
                </a:cubicBezTo>
                <a:cubicBezTo>
                  <a:pt x="287" y="291"/>
                  <a:pt x="287" y="291"/>
                  <a:pt x="287" y="291"/>
                </a:cubicBezTo>
                <a:cubicBezTo>
                  <a:pt x="1249" y="291"/>
                  <a:pt x="1249" y="291"/>
                  <a:pt x="1249" y="291"/>
                </a:cubicBezTo>
                <a:cubicBezTo>
                  <a:pt x="1249" y="303"/>
                  <a:pt x="1249" y="303"/>
                  <a:pt x="1249" y="303"/>
                </a:cubicBezTo>
                <a:lnTo>
                  <a:pt x="280" y="303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</p:spPr>
        <p:txBody>
          <a:bodyPr lIns="68568" tIns="34284" rIns="68568" bIns="34284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78184" y="3395192"/>
            <a:ext cx="1420585" cy="626681"/>
          </a:xfrm>
          <a:prstGeom prst="rect">
            <a:avLst/>
          </a:prstGeom>
          <a:noFill/>
        </p:spPr>
        <p:txBody>
          <a:bodyPr wrap="square" lIns="71980" tIns="35990" rIns="71980" bIns="35990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不要随意向陌生账户转账汇款，不要扫描陌生二维码</a:t>
            </a: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1" name="TextBox 53"/>
          <p:cNvSpPr txBox="1">
            <a:spLocks noChangeArrowheads="1"/>
          </p:cNvSpPr>
          <p:nvPr/>
        </p:nvSpPr>
        <p:spPr bwMode="auto">
          <a:xfrm>
            <a:off x="324493" y="3023406"/>
            <a:ext cx="1728005" cy="33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zh-CN" altLang="en-US" sz="1600" b="1" kern="0" dirty="0">
                <a:solidFill>
                  <a:srgbClr val="5A5959"/>
                </a:solidFill>
                <a:cs typeface="+mn-ea"/>
                <a:sym typeface="+mn-lt"/>
              </a:rPr>
              <a:t>不转账</a:t>
            </a:r>
            <a:endParaRPr lang="zh-CN" altLang="en-US" sz="1600" b="1" kern="0" dirty="0">
              <a:solidFill>
                <a:srgbClr val="5A5959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-107260" y="196219"/>
            <a:ext cx="1765509" cy="551352"/>
            <a:chOff x="520640" y="251298"/>
            <a:chExt cx="1766054" cy="551522"/>
          </a:xfrm>
        </p:grpSpPr>
        <p:sp>
          <p:nvSpPr>
            <p:cNvPr id="57" name="矩形 3"/>
            <p:cNvSpPr>
              <a:spLocks noChangeArrowheads="1"/>
            </p:cNvSpPr>
            <p:nvPr/>
          </p:nvSpPr>
          <p:spPr bwMode="auto">
            <a:xfrm>
              <a:off x="988062" y="251298"/>
              <a:ext cx="831215" cy="34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怎么做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59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H O W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60" name="组合 59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61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/>
      <p:bldP spid="315" grpId="0" animBg="1"/>
      <p:bldP spid="344" grpId="0" animBg="1"/>
      <p:bldP spid="345" grpId="0" animBg="1"/>
      <p:bldP spid="80" grpId="0" animBg="1"/>
      <p:bldP spid="81" grpId="0"/>
      <p:bldP spid="82" grpId="0"/>
      <p:bldP spid="83" grpId="0" animBg="1"/>
      <p:bldP spid="84" grpId="0"/>
      <p:bldP spid="85" grpId="0"/>
      <p:bldP spid="86" grpId="0" animBg="1"/>
      <p:bldP spid="87" grpId="0"/>
      <p:bldP spid="88" grpId="0"/>
      <p:bldP spid="89" grpId="0" animBg="1"/>
      <p:bldP spid="90" grpId="0"/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组合 109"/>
          <p:cNvGrpSpPr/>
          <p:nvPr/>
        </p:nvGrpSpPr>
        <p:grpSpPr>
          <a:xfrm>
            <a:off x="3235028" y="1516628"/>
            <a:ext cx="2500355" cy="113214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1" name="圆角矩形 11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" name="圆角矩形 111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3386048" y="1717765"/>
            <a:ext cx="620854" cy="62085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8" name="Group 41"/>
          <p:cNvGrpSpPr/>
          <p:nvPr/>
        </p:nvGrpSpPr>
        <p:grpSpPr bwMode="auto">
          <a:xfrm>
            <a:off x="4049603" y="1717764"/>
            <a:ext cx="1507135" cy="638175"/>
            <a:chOff x="-82" y="0"/>
            <a:chExt cx="2501" cy="1072"/>
          </a:xfrm>
        </p:grpSpPr>
        <p:sp>
          <p:nvSpPr>
            <p:cNvPr id="119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" name="Rectangle 43"/>
            <p:cNvSpPr/>
            <p:nvPr/>
          </p:nvSpPr>
          <p:spPr bwMode="auto">
            <a:xfrm>
              <a:off x="-82" y="33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>
                <a:buFont typeface="Arial" panose="020B0604020202020204" pitchFamily="34" charset="0"/>
                <a:buNone/>
              </a:pPr>
              <a:r>
                <a:rPr lang="zh-CN" altLang="en-US" sz="11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第一时间拨打</a:t>
              </a:r>
              <a:r>
                <a:rPr lang="en-US" altLang="zh-CN" sz="11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110</a:t>
              </a:r>
              <a:r>
                <a:rPr lang="zh-CN" altLang="en-US" sz="11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或</a:t>
              </a:r>
              <a:r>
                <a:rPr lang="en-US" altLang="zh-CN" sz="11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96110</a:t>
              </a:r>
              <a:r>
                <a:rPr lang="zh-CN" altLang="en-US" sz="11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报警求助，详细告知民警骗子的银行账号、电话等相关信息。</a:t>
              </a:r>
              <a:endParaRPr lang="zh-CN" altLang="en-US" sz="1100" b="1" dirty="0">
                <a:solidFill>
                  <a:schemeClr val="bg1">
                    <a:lumMod val="50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</p:grpSp>
      <p:sp>
        <p:nvSpPr>
          <p:cNvPr id="121" name="Freeform 9"/>
          <p:cNvSpPr>
            <a:spLocks noEditPoints="1"/>
          </p:cNvSpPr>
          <p:nvPr/>
        </p:nvSpPr>
        <p:spPr bwMode="auto">
          <a:xfrm>
            <a:off x="3529499" y="1908449"/>
            <a:ext cx="281873" cy="224397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6066254" y="1498880"/>
            <a:ext cx="2500355" cy="113214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3" name="圆角矩形 12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" name="圆角矩形 12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6217274" y="1717765"/>
            <a:ext cx="620854" cy="62085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8" name="Group 41"/>
          <p:cNvGrpSpPr/>
          <p:nvPr/>
        </p:nvGrpSpPr>
        <p:grpSpPr bwMode="auto">
          <a:xfrm>
            <a:off x="6900158" y="1443465"/>
            <a:ext cx="1489057" cy="618530"/>
            <a:chOff x="-52" y="-307"/>
            <a:chExt cx="2471" cy="1039"/>
          </a:xfrm>
        </p:grpSpPr>
        <p:sp>
          <p:nvSpPr>
            <p:cNvPr id="129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" name="Rectangle 43"/>
            <p:cNvSpPr/>
            <p:nvPr/>
          </p:nvSpPr>
          <p:spPr bwMode="auto">
            <a:xfrm>
              <a:off x="-52" y="-307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>
                <a:buFont typeface="Arial" panose="020B0604020202020204" pitchFamily="34" charset="0"/>
                <a:buNone/>
              </a:pP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保存好相关证据，如转账凭证，包括：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ATM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机转账凭条、手机银行（网银）转账截图、银行 流水单。</a:t>
              </a:r>
              <a:endParaRPr lang="zh-CN" altLang="en-US" sz="1000" b="1" dirty="0">
                <a:solidFill>
                  <a:schemeClr val="bg1">
                    <a:lumMod val="50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  <a:p>
              <a:pPr algn="just">
                <a:buFont typeface="Arial" panose="020B0604020202020204" pitchFamily="34" charset="0"/>
                <a:buNone/>
              </a:pP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保存好与骗子联络的相关凭证，包括通话记录截图、电话通话详单、短信（微信、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QQ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）聊天记录截图。</a:t>
              </a:r>
              <a:endParaRPr lang="en-US" altLang="zh-CN" sz="1000" b="1" dirty="0">
                <a:solidFill>
                  <a:schemeClr val="bg1">
                    <a:lumMod val="50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31" name="Freeform 8"/>
          <p:cNvSpPr>
            <a:spLocks noEditPoints="1"/>
          </p:cNvSpPr>
          <p:nvPr/>
        </p:nvSpPr>
        <p:spPr bwMode="auto">
          <a:xfrm>
            <a:off x="6405506" y="1948698"/>
            <a:ext cx="244391" cy="242169"/>
          </a:xfrm>
          <a:custGeom>
            <a:avLst/>
            <a:gdLst>
              <a:gd name="T0" fmla="*/ 18 w 138"/>
              <a:gd name="T1" fmla="*/ 69 h 138"/>
              <a:gd name="T2" fmla="*/ 0 w 138"/>
              <a:gd name="T3" fmla="*/ 69 h 138"/>
              <a:gd name="T4" fmla="*/ 0 w 138"/>
              <a:gd name="T5" fmla="*/ 121 h 138"/>
              <a:gd name="T6" fmla="*/ 18 w 138"/>
              <a:gd name="T7" fmla="*/ 138 h 138"/>
              <a:gd name="T8" fmla="*/ 69 w 138"/>
              <a:gd name="T9" fmla="*/ 138 h 138"/>
              <a:gd name="T10" fmla="*/ 69 w 138"/>
              <a:gd name="T11" fmla="*/ 121 h 138"/>
              <a:gd name="T12" fmla="*/ 18 w 138"/>
              <a:gd name="T13" fmla="*/ 121 h 138"/>
              <a:gd name="T14" fmla="*/ 18 w 138"/>
              <a:gd name="T15" fmla="*/ 69 h 138"/>
              <a:gd name="T16" fmla="*/ 121 w 138"/>
              <a:gd name="T17" fmla="*/ 86 h 138"/>
              <a:gd name="T18" fmla="*/ 52 w 138"/>
              <a:gd name="T19" fmla="*/ 86 h 138"/>
              <a:gd name="T20" fmla="*/ 52 w 138"/>
              <a:gd name="T21" fmla="*/ 18 h 138"/>
              <a:gd name="T22" fmla="*/ 121 w 138"/>
              <a:gd name="T23" fmla="*/ 18 h 138"/>
              <a:gd name="T24" fmla="*/ 121 w 138"/>
              <a:gd name="T25" fmla="*/ 86 h 138"/>
              <a:gd name="T26" fmla="*/ 121 w 138"/>
              <a:gd name="T27" fmla="*/ 0 h 138"/>
              <a:gd name="T28" fmla="*/ 52 w 138"/>
              <a:gd name="T29" fmla="*/ 0 h 138"/>
              <a:gd name="T30" fmla="*/ 35 w 138"/>
              <a:gd name="T31" fmla="*/ 17 h 138"/>
              <a:gd name="T32" fmla="*/ 35 w 138"/>
              <a:gd name="T33" fmla="*/ 86 h 138"/>
              <a:gd name="T34" fmla="*/ 52 w 138"/>
              <a:gd name="T35" fmla="*/ 103 h 138"/>
              <a:gd name="T36" fmla="*/ 121 w 138"/>
              <a:gd name="T37" fmla="*/ 103 h 138"/>
              <a:gd name="T38" fmla="*/ 138 w 138"/>
              <a:gd name="T39" fmla="*/ 86 h 138"/>
              <a:gd name="T40" fmla="*/ 138 w 138"/>
              <a:gd name="T41" fmla="*/ 18 h 138"/>
              <a:gd name="T42" fmla="*/ 121 w 138"/>
              <a:gd name="T4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8" h="138">
                <a:moveTo>
                  <a:pt x="18" y="69"/>
                </a:moveTo>
                <a:cubicBezTo>
                  <a:pt x="0" y="69"/>
                  <a:pt x="0" y="69"/>
                  <a:pt x="0" y="69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30"/>
                  <a:pt x="8" y="138"/>
                  <a:pt x="18" y="138"/>
                </a:cubicBezTo>
                <a:cubicBezTo>
                  <a:pt x="69" y="138"/>
                  <a:pt x="69" y="138"/>
                  <a:pt x="69" y="138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8" y="69"/>
                  <a:pt x="18" y="69"/>
                  <a:pt x="18" y="69"/>
                </a:cubicBezTo>
                <a:close/>
                <a:moveTo>
                  <a:pt x="121" y="86"/>
                </a:moveTo>
                <a:cubicBezTo>
                  <a:pt x="52" y="86"/>
                  <a:pt x="52" y="86"/>
                  <a:pt x="52" y="86"/>
                </a:cubicBezTo>
                <a:cubicBezTo>
                  <a:pt x="52" y="18"/>
                  <a:pt x="52" y="18"/>
                  <a:pt x="52" y="18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1" y="86"/>
                  <a:pt x="121" y="86"/>
                  <a:pt x="121" y="86"/>
                </a:cubicBezTo>
                <a:close/>
                <a:moveTo>
                  <a:pt x="121" y="0"/>
                </a:moveTo>
                <a:cubicBezTo>
                  <a:pt x="52" y="0"/>
                  <a:pt x="52" y="0"/>
                  <a:pt x="52" y="0"/>
                </a:cubicBezTo>
                <a:cubicBezTo>
                  <a:pt x="42" y="0"/>
                  <a:pt x="35" y="8"/>
                  <a:pt x="35" y="17"/>
                </a:cubicBezTo>
                <a:cubicBezTo>
                  <a:pt x="35" y="86"/>
                  <a:pt x="35" y="86"/>
                  <a:pt x="35" y="86"/>
                </a:cubicBezTo>
                <a:cubicBezTo>
                  <a:pt x="35" y="96"/>
                  <a:pt x="42" y="103"/>
                  <a:pt x="52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30" y="103"/>
                  <a:pt x="138" y="96"/>
                  <a:pt x="138" y="86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8"/>
                  <a:pt x="130" y="0"/>
                  <a:pt x="1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3274881" y="2958929"/>
            <a:ext cx="2500355" cy="113214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3" name="圆角矩形 13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4" name="圆角矩形 13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3386048" y="3177815"/>
            <a:ext cx="620854" cy="62085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6" name="同心圆 1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8" name="Group 41"/>
          <p:cNvGrpSpPr/>
          <p:nvPr/>
        </p:nvGrpSpPr>
        <p:grpSpPr bwMode="auto">
          <a:xfrm>
            <a:off x="4099017" y="3177813"/>
            <a:ext cx="1489057" cy="629841"/>
            <a:chOff x="0" y="0"/>
            <a:chExt cx="2471" cy="1058"/>
          </a:xfrm>
        </p:grpSpPr>
        <p:sp>
          <p:nvSpPr>
            <p:cNvPr id="139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0" name="Rectangle 43"/>
            <p:cNvSpPr/>
            <p:nvPr/>
          </p:nvSpPr>
          <p:spPr bwMode="auto">
            <a:xfrm>
              <a:off x="52" y="19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>
                <a:lnSpc>
                  <a:spcPct val="125000"/>
                </a:lnSpc>
              </a:pPr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通过网上银行或手机</a:t>
              </a:r>
              <a:r>
                <a:rPr lang="en-US" altLang="zh-CN" sz="12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APP</a:t>
              </a:r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锁定涉案银行卡，然后立即报警求助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rPr>
                <a:t>。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41" name="Freeform 7"/>
          <p:cNvSpPr/>
          <p:nvPr/>
        </p:nvSpPr>
        <p:spPr bwMode="auto">
          <a:xfrm>
            <a:off x="3521501" y="3339383"/>
            <a:ext cx="296118" cy="297714"/>
          </a:xfrm>
          <a:custGeom>
            <a:avLst/>
            <a:gdLst>
              <a:gd name="T0" fmla="*/ 48 w 167"/>
              <a:gd name="T1" fmla="*/ 170 h 170"/>
              <a:gd name="T2" fmla="*/ 18 w 167"/>
              <a:gd name="T3" fmla="*/ 158 h 170"/>
              <a:gd name="T4" fmla="*/ 20 w 167"/>
              <a:gd name="T5" fmla="*/ 97 h 170"/>
              <a:gd name="T6" fmla="*/ 105 w 167"/>
              <a:gd name="T7" fmla="*/ 12 h 170"/>
              <a:gd name="T8" fmla="*/ 135 w 167"/>
              <a:gd name="T9" fmla="*/ 3 h 170"/>
              <a:gd name="T10" fmla="*/ 157 w 167"/>
              <a:gd name="T11" fmla="*/ 24 h 170"/>
              <a:gd name="T12" fmla="*/ 148 w 167"/>
              <a:gd name="T13" fmla="*/ 54 h 170"/>
              <a:gd name="T14" fmla="*/ 66 w 167"/>
              <a:gd name="T15" fmla="*/ 136 h 170"/>
              <a:gd name="T16" fmla="*/ 51 w 167"/>
              <a:gd name="T17" fmla="*/ 143 h 170"/>
              <a:gd name="T18" fmla="*/ 38 w 167"/>
              <a:gd name="T19" fmla="*/ 139 h 170"/>
              <a:gd name="T20" fmla="*/ 41 w 167"/>
              <a:gd name="T21" fmla="*/ 110 h 170"/>
              <a:gd name="T22" fmla="*/ 98 w 167"/>
              <a:gd name="T23" fmla="*/ 53 h 170"/>
              <a:gd name="T24" fmla="*/ 106 w 167"/>
              <a:gd name="T25" fmla="*/ 53 h 170"/>
              <a:gd name="T26" fmla="*/ 106 w 167"/>
              <a:gd name="T27" fmla="*/ 62 h 170"/>
              <a:gd name="T28" fmla="*/ 49 w 167"/>
              <a:gd name="T29" fmla="*/ 119 h 170"/>
              <a:gd name="T30" fmla="*/ 46 w 167"/>
              <a:gd name="T31" fmla="*/ 130 h 170"/>
              <a:gd name="T32" fmla="*/ 50 w 167"/>
              <a:gd name="T33" fmla="*/ 132 h 170"/>
              <a:gd name="T34" fmla="*/ 58 w 167"/>
              <a:gd name="T35" fmla="*/ 127 h 170"/>
              <a:gd name="T36" fmla="*/ 139 w 167"/>
              <a:gd name="T37" fmla="*/ 46 h 170"/>
              <a:gd name="T38" fmla="*/ 145 w 167"/>
              <a:gd name="T39" fmla="*/ 27 h 170"/>
              <a:gd name="T40" fmla="*/ 132 w 167"/>
              <a:gd name="T41" fmla="*/ 14 h 170"/>
              <a:gd name="T42" fmla="*/ 114 w 167"/>
              <a:gd name="T43" fmla="*/ 20 h 170"/>
              <a:gd name="T44" fmla="*/ 29 w 167"/>
              <a:gd name="T45" fmla="*/ 105 h 170"/>
              <a:gd name="T46" fmla="*/ 27 w 167"/>
              <a:gd name="T47" fmla="*/ 150 h 170"/>
              <a:gd name="T48" fmla="*/ 71 w 167"/>
              <a:gd name="T49" fmla="*/ 148 h 170"/>
              <a:gd name="T50" fmla="*/ 156 w 167"/>
              <a:gd name="T51" fmla="*/ 63 h 170"/>
              <a:gd name="T52" fmla="*/ 165 w 167"/>
              <a:gd name="T53" fmla="*/ 63 h 170"/>
              <a:gd name="T54" fmla="*/ 165 w 167"/>
              <a:gd name="T55" fmla="*/ 71 h 170"/>
              <a:gd name="T56" fmla="*/ 80 w 167"/>
              <a:gd name="T57" fmla="*/ 156 h 170"/>
              <a:gd name="T58" fmla="*/ 48 w 167"/>
              <a:gd name="T59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7" h="170">
                <a:moveTo>
                  <a:pt x="48" y="170"/>
                </a:moveTo>
                <a:cubicBezTo>
                  <a:pt x="37" y="170"/>
                  <a:pt x="26" y="166"/>
                  <a:pt x="18" y="158"/>
                </a:cubicBezTo>
                <a:cubicBezTo>
                  <a:pt x="4" y="143"/>
                  <a:pt x="0" y="117"/>
                  <a:pt x="20" y="97"/>
                </a:cubicBezTo>
                <a:cubicBezTo>
                  <a:pt x="32" y="85"/>
                  <a:pt x="81" y="36"/>
                  <a:pt x="105" y="12"/>
                </a:cubicBezTo>
                <a:cubicBezTo>
                  <a:pt x="114" y="3"/>
                  <a:pt x="125" y="0"/>
                  <a:pt x="135" y="3"/>
                </a:cubicBezTo>
                <a:cubicBezTo>
                  <a:pt x="146" y="5"/>
                  <a:pt x="154" y="14"/>
                  <a:pt x="157" y="24"/>
                </a:cubicBezTo>
                <a:cubicBezTo>
                  <a:pt x="160" y="35"/>
                  <a:pt x="156" y="46"/>
                  <a:pt x="148" y="54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2" y="140"/>
                  <a:pt x="57" y="143"/>
                  <a:pt x="51" y="143"/>
                </a:cubicBezTo>
                <a:cubicBezTo>
                  <a:pt x="46" y="144"/>
                  <a:pt x="41" y="142"/>
                  <a:pt x="38" y="139"/>
                </a:cubicBezTo>
                <a:cubicBezTo>
                  <a:pt x="31" y="133"/>
                  <a:pt x="30" y="121"/>
                  <a:pt x="41" y="110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1"/>
                  <a:pt x="104" y="51"/>
                  <a:pt x="106" y="53"/>
                </a:cubicBezTo>
                <a:cubicBezTo>
                  <a:pt x="109" y="55"/>
                  <a:pt x="109" y="59"/>
                  <a:pt x="106" y="62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4" y="124"/>
                  <a:pt x="44" y="128"/>
                  <a:pt x="46" y="130"/>
                </a:cubicBezTo>
                <a:cubicBezTo>
                  <a:pt x="47" y="131"/>
                  <a:pt x="48" y="132"/>
                  <a:pt x="50" y="132"/>
                </a:cubicBezTo>
                <a:cubicBezTo>
                  <a:pt x="52" y="131"/>
                  <a:pt x="55" y="130"/>
                  <a:pt x="58" y="127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5" y="40"/>
                  <a:pt x="147" y="34"/>
                  <a:pt x="145" y="27"/>
                </a:cubicBezTo>
                <a:cubicBezTo>
                  <a:pt x="144" y="21"/>
                  <a:pt x="138" y="16"/>
                  <a:pt x="132" y="14"/>
                </a:cubicBezTo>
                <a:cubicBezTo>
                  <a:pt x="126" y="13"/>
                  <a:pt x="119" y="15"/>
                  <a:pt x="114" y="20"/>
                </a:cubicBezTo>
                <a:cubicBezTo>
                  <a:pt x="89" y="45"/>
                  <a:pt x="41" y="93"/>
                  <a:pt x="29" y="105"/>
                </a:cubicBezTo>
                <a:cubicBezTo>
                  <a:pt x="13" y="121"/>
                  <a:pt x="17" y="139"/>
                  <a:pt x="27" y="150"/>
                </a:cubicBezTo>
                <a:cubicBezTo>
                  <a:pt x="37" y="160"/>
                  <a:pt x="55" y="164"/>
                  <a:pt x="71" y="148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9" y="60"/>
                  <a:pt x="162" y="60"/>
                  <a:pt x="165" y="63"/>
                </a:cubicBezTo>
                <a:cubicBezTo>
                  <a:pt x="167" y="65"/>
                  <a:pt x="167" y="69"/>
                  <a:pt x="165" y="71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0" y="166"/>
                  <a:pt x="58" y="170"/>
                  <a:pt x="48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6067506" y="2958929"/>
            <a:ext cx="2500355" cy="113214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3" name="圆角矩形 14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4" name="圆角矩形 14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6218526" y="3177815"/>
            <a:ext cx="620854" cy="62085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6" name="同心圆 1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48" name="Group 41"/>
          <p:cNvGrpSpPr/>
          <p:nvPr/>
        </p:nvGrpSpPr>
        <p:grpSpPr bwMode="auto">
          <a:xfrm>
            <a:off x="6928481" y="3005172"/>
            <a:ext cx="1460734" cy="618530"/>
            <a:chOff x="-5" y="-290"/>
            <a:chExt cx="2424" cy="1039"/>
          </a:xfrm>
        </p:grpSpPr>
        <p:sp>
          <p:nvSpPr>
            <p:cNvPr id="149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0" name="Rectangle 43"/>
            <p:cNvSpPr/>
            <p:nvPr/>
          </p:nvSpPr>
          <p:spPr bwMode="auto">
            <a:xfrm>
              <a:off x="-5" y="-290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b="1" dirty="0">
                  <a:solidFill>
                    <a:schemeClr val="bg1">
                      <a:lumMod val="50000"/>
                    </a:schemeClr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cs typeface="+mn-ea"/>
                  <a:sym typeface="+mn-lt"/>
                </a:rPr>
                <a:t>转账时候尽量选择延时到账（银行卡、微信和支付宝均开通了此功能），为紧急处置争取时间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51" name="Freeform 6"/>
          <p:cNvSpPr>
            <a:spLocks noEditPoints="1"/>
          </p:cNvSpPr>
          <p:nvPr/>
        </p:nvSpPr>
        <p:spPr bwMode="auto">
          <a:xfrm>
            <a:off x="6408819" y="3360860"/>
            <a:ext cx="272128" cy="276237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6824" y="1347992"/>
            <a:ext cx="2476516" cy="30022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组合 58"/>
          <p:cNvGrpSpPr/>
          <p:nvPr/>
        </p:nvGrpSpPr>
        <p:grpSpPr>
          <a:xfrm>
            <a:off x="-61796" y="460283"/>
            <a:ext cx="8182481" cy="932974"/>
            <a:chOff x="520640" y="515443"/>
            <a:chExt cx="8185005" cy="933259"/>
          </a:xfrm>
        </p:grpSpPr>
        <p:sp>
          <p:nvSpPr>
            <p:cNvPr id="60" name="矩形 3"/>
            <p:cNvSpPr>
              <a:spLocks noChangeArrowheads="1"/>
            </p:cNvSpPr>
            <p:nvPr/>
          </p:nvSpPr>
          <p:spPr bwMode="auto">
            <a:xfrm>
              <a:off x="4256940" y="1010005"/>
              <a:ext cx="4448705" cy="43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rgbClr val="0070C0"/>
                  </a:solidFill>
                  <a:latin typeface="+mj-ea"/>
                  <a:ea typeface="+mj-ea"/>
                  <a:cs typeface="+mn-ea"/>
                  <a:sym typeface="+mn-lt"/>
                </a:rPr>
                <a:t>如果遭遇电信网络诈骗怎么办？</a:t>
              </a:r>
              <a:endParaRPr lang="zh-CN" altLang="en-US" sz="2400" b="1" kern="0" dirty="0">
                <a:solidFill>
                  <a:srgbClr val="0070C0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62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H O W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64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53" name="矩形 3"/>
          <p:cNvSpPr>
            <a:spLocks noChangeArrowheads="1"/>
          </p:cNvSpPr>
          <p:nvPr/>
        </p:nvSpPr>
        <p:spPr bwMode="auto">
          <a:xfrm>
            <a:off x="222351" y="192582"/>
            <a:ext cx="1197214" cy="3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1" tIns="34281" rIns="68561" bIns="34281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  <a:sym typeface="+mn-lt"/>
              </a:rPr>
              <a:t>怎么做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31" grpId="0" animBg="1"/>
      <p:bldP spid="141" grpId="0" animBg="1"/>
      <p:bldP spid="1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组合 175"/>
          <p:cNvGrpSpPr/>
          <p:nvPr/>
        </p:nvGrpSpPr>
        <p:grpSpPr>
          <a:xfrm>
            <a:off x="789017" y="2728755"/>
            <a:ext cx="1201884" cy="1387659"/>
            <a:chOff x="789153" y="2729597"/>
            <a:chExt cx="1202093" cy="1388087"/>
          </a:xfrm>
        </p:grpSpPr>
        <p:grpSp>
          <p:nvGrpSpPr>
            <p:cNvPr id="105" name="组合 104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1" name="Freeform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Freeform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Freeform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897843" y="2889012"/>
              <a:ext cx="948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7" name="组合 176"/>
          <p:cNvGrpSpPr/>
          <p:nvPr/>
        </p:nvGrpSpPr>
        <p:grpSpPr>
          <a:xfrm>
            <a:off x="2388940" y="2728755"/>
            <a:ext cx="1201884" cy="1387659"/>
            <a:chOff x="789153" y="2729597"/>
            <a:chExt cx="1202093" cy="1388087"/>
          </a:xfrm>
        </p:grpSpPr>
        <p:grpSp>
          <p:nvGrpSpPr>
            <p:cNvPr id="178" name="组合 177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80" name="Freeform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1" name="Freeform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2" name="Freeform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00B0F0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904549" y="2889012"/>
              <a:ext cx="948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3988862" y="2728755"/>
            <a:ext cx="1201884" cy="1387659"/>
            <a:chOff x="789153" y="2729597"/>
            <a:chExt cx="1202093" cy="1388087"/>
          </a:xfrm>
        </p:grpSpPr>
        <p:grpSp>
          <p:nvGrpSpPr>
            <p:cNvPr id="184" name="组合 183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86" name="Freeform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7" name="Freeform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8" name="Freeform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5" name="TextBox 184"/>
            <p:cNvSpPr txBox="1"/>
            <p:nvPr/>
          </p:nvSpPr>
          <p:spPr>
            <a:xfrm>
              <a:off x="890337" y="2889012"/>
              <a:ext cx="948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89" name="组合 188"/>
          <p:cNvGrpSpPr/>
          <p:nvPr/>
        </p:nvGrpSpPr>
        <p:grpSpPr>
          <a:xfrm>
            <a:off x="5588784" y="2728755"/>
            <a:ext cx="1201884" cy="1387659"/>
            <a:chOff x="789153" y="2729597"/>
            <a:chExt cx="1202093" cy="1388087"/>
          </a:xfrm>
        </p:grpSpPr>
        <p:grpSp>
          <p:nvGrpSpPr>
            <p:cNvPr id="190" name="组合 189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92" name="Freeform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3" name="Freeform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4" name="Freeform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00B0F0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91" name="TextBox 190"/>
            <p:cNvSpPr txBox="1"/>
            <p:nvPr/>
          </p:nvSpPr>
          <p:spPr>
            <a:xfrm>
              <a:off x="877003" y="2889012"/>
              <a:ext cx="948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zh-CN" altLang="en-US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7188706" y="2728755"/>
            <a:ext cx="1201884" cy="1387659"/>
            <a:chOff x="789153" y="2729597"/>
            <a:chExt cx="1202093" cy="1388087"/>
          </a:xfrm>
        </p:grpSpPr>
        <p:grpSp>
          <p:nvGrpSpPr>
            <p:cNvPr id="196" name="组合 195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98" name="Freeform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9" name="Freeform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0" name="Freeform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97" name="TextBox 196"/>
            <p:cNvSpPr txBox="1"/>
            <p:nvPr/>
          </p:nvSpPr>
          <p:spPr>
            <a:xfrm>
              <a:off x="880652" y="2889012"/>
              <a:ext cx="948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05</a:t>
              </a:r>
              <a:endParaRPr lang="zh-CN" altLang="en-US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01" name="Freeform 21"/>
          <p:cNvSpPr>
            <a:spLocks noEditPoints="1"/>
          </p:cNvSpPr>
          <p:nvPr/>
        </p:nvSpPr>
        <p:spPr bwMode="auto">
          <a:xfrm>
            <a:off x="1143596" y="3224191"/>
            <a:ext cx="461961" cy="478167"/>
          </a:xfrm>
          <a:custGeom>
            <a:avLst/>
            <a:gdLst>
              <a:gd name="T0" fmla="*/ 24 w 60"/>
              <a:gd name="T1" fmla="*/ 7 h 62"/>
              <a:gd name="T2" fmla="*/ 38 w 60"/>
              <a:gd name="T3" fmla="*/ 7 h 62"/>
              <a:gd name="T4" fmla="*/ 47 w 60"/>
              <a:gd name="T5" fmla="*/ 7 h 62"/>
              <a:gd name="T6" fmla="*/ 47 w 60"/>
              <a:gd name="T7" fmla="*/ 18 h 62"/>
              <a:gd name="T8" fmla="*/ 47 w 60"/>
              <a:gd name="T9" fmla="*/ 7 h 62"/>
              <a:gd name="T10" fmla="*/ 20 w 60"/>
              <a:gd name="T11" fmla="*/ 37 h 62"/>
              <a:gd name="T12" fmla="*/ 21 w 60"/>
              <a:gd name="T13" fmla="*/ 58 h 62"/>
              <a:gd name="T14" fmla="*/ 15 w 60"/>
              <a:gd name="T15" fmla="*/ 40 h 62"/>
              <a:gd name="T16" fmla="*/ 12 w 60"/>
              <a:gd name="T17" fmla="*/ 58 h 62"/>
              <a:gd name="T18" fmla="*/ 7 w 60"/>
              <a:gd name="T19" fmla="*/ 37 h 62"/>
              <a:gd name="T20" fmla="*/ 2 w 60"/>
              <a:gd name="T21" fmla="*/ 36 h 62"/>
              <a:gd name="T22" fmla="*/ 7 w 60"/>
              <a:gd name="T23" fmla="*/ 19 h 62"/>
              <a:gd name="T24" fmla="*/ 14 w 60"/>
              <a:gd name="T25" fmla="*/ 24 h 62"/>
              <a:gd name="T26" fmla="*/ 21 w 60"/>
              <a:gd name="T27" fmla="*/ 19 h 62"/>
              <a:gd name="T28" fmla="*/ 29 w 60"/>
              <a:gd name="T29" fmla="*/ 16 h 62"/>
              <a:gd name="T30" fmla="*/ 30 w 60"/>
              <a:gd name="T31" fmla="*/ 19 h 62"/>
              <a:gd name="T32" fmla="*/ 30 w 60"/>
              <a:gd name="T33" fmla="*/ 32 h 62"/>
              <a:gd name="T34" fmla="*/ 31 w 60"/>
              <a:gd name="T35" fmla="*/ 32 h 62"/>
              <a:gd name="T36" fmla="*/ 31 w 60"/>
              <a:gd name="T37" fmla="*/ 32 h 62"/>
              <a:gd name="T38" fmla="*/ 32 w 60"/>
              <a:gd name="T39" fmla="*/ 19 h 62"/>
              <a:gd name="T40" fmla="*/ 32 w 60"/>
              <a:gd name="T41" fmla="*/ 16 h 62"/>
              <a:gd name="T42" fmla="*/ 40 w 60"/>
              <a:gd name="T43" fmla="*/ 19 h 62"/>
              <a:gd name="T44" fmla="*/ 47 w 60"/>
              <a:gd name="T45" fmla="*/ 24 h 62"/>
              <a:gd name="T46" fmla="*/ 54 w 60"/>
              <a:gd name="T47" fmla="*/ 19 h 62"/>
              <a:gd name="T48" fmla="*/ 58 w 60"/>
              <a:gd name="T49" fmla="*/ 35 h 62"/>
              <a:gd name="T50" fmla="*/ 53 w 60"/>
              <a:gd name="T51" fmla="*/ 37 h 62"/>
              <a:gd name="T52" fmla="*/ 54 w 60"/>
              <a:gd name="T53" fmla="*/ 58 h 62"/>
              <a:gd name="T54" fmla="*/ 48 w 60"/>
              <a:gd name="T55" fmla="*/ 40 h 62"/>
              <a:gd name="T56" fmla="*/ 45 w 60"/>
              <a:gd name="T57" fmla="*/ 58 h 62"/>
              <a:gd name="T58" fmla="*/ 40 w 60"/>
              <a:gd name="T59" fmla="*/ 37 h 62"/>
              <a:gd name="T60" fmla="*/ 38 w 60"/>
              <a:gd name="T61" fmla="*/ 38 h 62"/>
              <a:gd name="T62" fmla="*/ 33 w 60"/>
              <a:gd name="T63" fmla="*/ 62 h 62"/>
              <a:gd name="T64" fmla="*/ 29 w 60"/>
              <a:gd name="T65" fmla="*/ 41 h 62"/>
              <a:gd name="T66" fmla="*/ 22 w 60"/>
              <a:gd name="T67" fmla="*/ 62 h 62"/>
              <a:gd name="T68" fmla="*/ 20 w 60"/>
              <a:gd name="T69" fmla="*/ 36 h 62"/>
              <a:gd name="T70" fmla="*/ 9 w 60"/>
              <a:gd name="T71" fmla="*/ 13 h 62"/>
              <a:gd name="T72" fmla="*/ 20 w 60"/>
              <a:gd name="T73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" h="62">
                <a:moveTo>
                  <a:pt x="31" y="0"/>
                </a:moveTo>
                <a:cubicBezTo>
                  <a:pt x="27" y="0"/>
                  <a:pt x="24" y="4"/>
                  <a:pt x="24" y="7"/>
                </a:cubicBezTo>
                <a:cubicBezTo>
                  <a:pt x="24" y="11"/>
                  <a:pt x="27" y="14"/>
                  <a:pt x="31" y="14"/>
                </a:cubicBezTo>
                <a:cubicBezTo>
                  <a:pt x="35" y="14"/>
                  <a:pt x="38" y="11"/>
                  <a:pt x="38" y="7"/>
                </a:cubicBezTo>
                <a:cubicBezTo>
                  <a:pt x="38" y="4"/>
                  <a:pt x="35" y="0"/>
                  <a:pt x="31" y="0"/>
                </a:cubicBezTo>
                <a:close/>
                <a:moveTo>
                  <a:pt x="47" y="7"/>
                </a:moveTo>
                <a:cubicBezTo>
                  <a:pt x="44" y="7"/>
                  <a:pt x="41" y="10"/>
                  <a:pt x="41" y="13"/>
                </a:cubicBezTo>
                <a:cubicBezTo>
                  <a:pt x="41" y="16"/>
                  <a:pt x="44" y="18"/>
                  <a:pt x="47" y="18"/>
                </a:cubicBezTo>
                <a:cubicBezTo>
                  <a:pt x="50" y="18"/>
                  <a:pt x="53" y="16"/>
                  <a:pt x="53" y="13"/>
                </a:cubicBezTo>
                <a:cubicBezTo>
                  <a:pt x="53" y="10"/>
                  <a:pt x="50" y="7"/>
                  <a:pt x="47" y="7"/>
                </a:cubicBezTo>
                <a:close/>
                <a:moveTo>
                  <a:pt x="20" y="36"/>
                </a:moveTo>
                <a:cubicBezTo>
                  <a:pt x="20" y="37"/>
                  <a:pt x="20" y="37"/>
                  <a:pt x="20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21" y="58"/>
                  <a:pt x="21" y="58"/>
                  <a:pt x="21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40"/>
                  <a:pt x="15" y="40"/>
                  <a:pt x="15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2" y="58"/>
                  <a:pt x="12" y="58"/>
                  <a:pt x="1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29"/>
                  <a:pt x="7" y="29"/>
                  <a:pt x="7" y="29"/>
                </a:cubicBezTo>
                <a:cubicBezTo>
                  <a:pt x="2" y="36"/>
                  <a:pt x="2" y="36"/>
                  <a:pt x="2" y="36"/>
                </a:cubicBezTo>
                <a:cubicBezTo>
                  <a:pt x="0" y="34"/>
                  <a:pt x="0" y="34"/>
                  <a:pt x="0" y="34"/>
                </a:cubicBezTo>
                <a:cubicBezTo>
                  <a:pt x="7" y="19"/>
                  <a:pt x="7" y="19"/>
                  <a:pt x="7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4" y="24"/>
                  <a:pt x="14" y="24"/>
                  <a:pt x="14" y="24"/>
                </a:cubicBezTo>
                <a:cubicBezTo>
                  <a:pt x="18" y="19"/>
                  <a:pt x="18" y="19"/>
                  <a:pt x="18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9"/>
                  <a:pt x="30" y="19"/>
                  <a:pt x="30" y="19"/>
                </a:cubicBezTo>
                <a:cubicBezTo>
                  <a:pt x="28" y="30"/>
                  <a:pt x="28" y="30"/>
                  <a:pt x="28" y="30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3"/>
                  <a:pt x="30" y="33"/>
                  <a:pt x="30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9" y="16"/>
                  <a:pt x="39" y="16"/>
                  <a:pt x="39" y="16"/>
                </a:cubicBezTo>
                <a:cubicBezTo>
                  <a:pt x="40" y="19"/>
                  <a:pt x="40" y="19"/>
                  <a:pt x="40" y="19"/>
                </a:cubicBezTo>
                <a:cubicBezTo>
                  <a:pt x="44" y="19"/>
                  <a:pt x="44" y="19"/>
                  <a:pt x="44" y="19"/>
                </a:cubicBezTo>
                <a:cubicBezTo>
                  <a:pt x="47" y="24"/>
                  <a:pt x="47" y="24"/>
                  <a:pt x="47" y="24"/>
                </a:cubicBezTo>
                <a:cubicBezTo>
                  <a:pt x="51" y="19"/>
                  <a:pt x="51" y="19"/>
                  <a:pt x="51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60" y="33"/>
                  <a:pt x="60" y="33"/>
                  <a:pt x="60" y="33"/>
                </a:cubicBezTo>
                <a:cubicBezTo>
                  <a:pt x="58" y="35"/>
                  <a:pt x="58" y="35"/>
                  <a:pt x="58" y="35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58"/>
                  <a:pt x="54" y="58"/>
                  <a:pt x="54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8" y="40"/>
                  <a:pt x="48" y="40"/>
                  <a:pt x="48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5" y="58"/>
                  <a:pt x="45" y="58"/>
                  <a:pt x="45" y="58"/>
                </a:cubicBezTo>
                <a:cubicBezTo>
                  <a:pt x="40" y="58"/>
                  <a:pt x="40" y="58"/>
                  <a:pt x="40" y="58"/>
                </a:cubicBezTo>
                <a:cubicBezTo>
                  <a:pt x="40" y="37"/>
                  <a:pt x="40" y="37"/>
                  <a:pt x="40" y="37"/>
                </a:cubicBezTo>
                <a:cubicBezTo>
                  <a:pt x="40" y="36"/>
                  <a:pt x="40" y="36"/>
                  <a:pt x="40" y="36"/>
                </a:cubicBezTo>
                <a:cubicBezTo>
                  <a:pt x="38" y="38"/>
                  <a:pt x="38" y="38"/>
                  <a:pt x="38" y="38"/>
                </a:cubicBezTo>
                <a:cubicBezTo>
                  <a:pt x="39" y="62"/>
                  <a:pt x="39" y="62"/>
                  <a:pt x="39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2" y="41"/>
                  <a:pt x="32" y="41"/>
                  <a:pt x="32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62"/>
                  <a:pt x="28" y="62"/>
                  <a:pt x="28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3" y="38"/>
                  <a:pt x="23" y="38"/>
                  <a:pt x="23" y="38"/>
                </a:cubicBezTo>
                <a:cubicBezTo>
                  <a:pt x="20" y="36"/>
                  <a:pt x="20" y="36"/>
                  <a:pt x="20" y="36"/>
                </a:cubicBezTo>
                <a:close/>
                <a:moveTo>
                  <a:pt x="14" y="7"/>
                </a:moveTo>
                <a:cubicBezTo>
                  <a:pt x="11" y="7"/>
                  <a:pt x="9" y="10"/>
                  <a:pt x="9" y="13"/>
                </a:cubicBezTo>
                <a:cubicBezTo>
                  <a:pt x="9" y="16"/>
                  <a:pt x="11" y="18"/>
                  <a:pt x="14" y="18"/>
                </a:cubicBezTo>
                <a:cubicBezTo>
                  <a:pt x="17" y="18"/>
                  <a:pt x="20" y="16"/>
                  <a:pt x="20" y="13"/>
                </a:cubicBezTo>
                <a:cubicBezTo>
                  <a:pt x="20" y="10"/>
                  <a:pt x="17" y="7"/>
                  <a:pt x="14" y="7"/>
                </a:cubicBezTo>
                <a:close/>
              </a:path>
            </a:pathLst>
          </a:custGeom>
          <a:solidFill>
            <a:srgbClr val="777777"/>
          </a:solidFill>
          <a:ln>
            <a:noFill/>
          </a:ln>
        </p:spPr>
        <p:txBody>
          <a:bodyPr vert="horz" wrap="square" lIns="91413" tIns="45706" rIns="91413" bIns="45706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02" name="组合 201"/>
          <p:cNvGrpSpPr/>
          <p:nvPr/>
        </p:nvGrpSpPr>
        <p:grpSpPr>
          <a:xfrm>
            <a:off x="2743518" y="3203054"/>
            <a:ext cx="450793" cy="486920"/>
            <a:chOff x="2782033" y="2877344"/>
            <a:chExt cx="571561" cy="617451"/>
          </a:xfrm>
          <a:solidFill>
            <a:srgbClr val="777777"/>
          </a:solidFill>
        </p:grpSpPr>
        <p:sp>
          <p:nvSpPr>
            <p:cNvPr id="203" name="Freeform 884"/>
            <p:cNvSpPr>
              <a:spLocks noEditPoints="1"/>
            </p:cNvSpPr>
            <p:nvPr/>
          </p:nvSpPr>
          <p:spPr bwMode="auto">
            <a:xfrm>
              <a:off x="2946844" y="2877344"/>
              <a:ext cx="406750" cy="411147"/>
            </a:xfrm>
            <a:custGeom>
              <a:avLst/>
              <a:gdLst>
                <a:gd name="T0" fmla="*/ 90 w 174"/>
                <a:gd name="T1" fmla="*/ 14 h 176"/>
                <a:gd name="T2" fmla="*/ 90 w 174"/>
                <a:gd name="T3" fmla="*/ 0 h 176"/>
                <a:gd name="T4" fmla="*/ 80 w 174"/>
                <a:gd name="T5" fmla="*/ 0 h 176"/>
                <a:gd name="T6" fmla="*/ 80 w 174"/>
                <a:gd name="T7" fmla="*/ 14 h 176"/>
                <a:gd name="T8" fmla="*/ 0 w 174"/>
                <a:gd name="T9" fmla="*/ 14 h 176"/>
                <a:gd name="T10" fmla="*/ 0 w 174"/>
                <a:gd name="T11" fmla="*/ 40 h 176"/>
                <a:gd name="T12" fmla="*/ 9 w 174"/>
                <a:gd name="T13" fmla="*/ 40 h 176"/>
                <a:gd name="T14" fmla="*/ 9 w 174"/>
                <a:gd name="T15" fmla="*/ 138 h 176"/>
                <a:gd name="T16" fmla="*/ 70 w 174"/>
                <a:gd name="T17" fmla="*/ 138 h 176"/>
                <a:gd name="T18" fmla="*/ 33 w 174"/>
                <a:gd name="T19" fmla="*/ 168 h 176"/>
                <a:gd name="T20" fmla="*/ 39 w 174"/>
                <a:gd name="T21" fmla="*/ 176 h 176"/>
                <a:gd name="T22" fmla="*/ 86 w 174"/>
                <a:gd name="T23" fmla="*/ 138 h 176"/>
                <a:gd name="T24" fmla="*/ 86 w 174"/>
                <a:gd name="T25" fmla="*/ 138 h 176"/>
                <a:gd name="T26" fmla="*/ 133 w 174"/>
                <a:gd name="T27" fmla="*/ 176 h 176"/>
                <a:gd name="T28" fmla="*/ 140 w 174"/>
                <a:gd name="T29" fmla="*/ 168 h 176"/>
                <a:gd name="T30" fmla="*/ 102 w 174"/>
                <a:gd name="T31" fmla="*/ 138 h 176"/>
                <a:gd name="T32" fmla="*/ 164 w 174"/>
                <a:gd name="T33" fmla="*/ 138 h 176"/>
                <a:gd name="T34" fmla="*/ 164 w 174"/>
                <a:gd name="T35" fmla="*/ 40 h 176"/>
                <a:gd name="T36" fmla="*/ 174 w 174"/>
                <a:gd name="T37" fmla="*/ 40 h 176"/>
                <a:gd name="T38" fmla="*/ 174 w 174"/>
                <a:gd name="T39" fmla="*/ 14 h 176"/>
                <a:gd name="T40" fmla="*/ 90 w 174"/>
                <a:gd name="T41" fmla="*/ 14 h 176"/>
                <a:gd name="T42" fmla="*/ 154 w 174"/>
                <a:gd name="T43" fmla="*/ 128 h 176"/>
                <a:gd name="T44" fmla="*/ 19 w 174"/>
                <a:gd name="T45" fmla="*/ 128 h 176"/>
                <a:gd name="T46" fmla="*/ 19 w 174"/>
                <a:gd name="T47" fmla="*/ 40 h 176"/>
                <a:gd name="T48" fmla="*/ 154 w 174"/>
                <a:gd name="T49" fmla="*/ 40 h 176"/>
                <a:gd name="T50" fmla="*/ 154 w 174"/>
                <a:gd name="T51" fmla="*/ 128 h 176"/>
                <a:gd name="T52" fmla="*/ 51 w 174"/>
                <a:gd name="T53" fmla="*/ 105 h 176"/>
                <a:gd name="T54" fmla="*/ 51 w 174"/>
                <a:gd name="T55" fmla="*/ 79 h 176"/>
                <a:gd name="T56" fmla="*/ 77 w 174"/>
                <a:gd name="T57" fmla="*/ 79 h 176"/>
                <a:gd name="T58" fmla="*/ 51 w 174"/>
                <a:gd name="T59" fmla="*/ 53 h 176"/>
                <a:gd name="T60" fmla="*/ 25 w 174"/>
                <a:gd name="T61" fmla="*/ 79 h 176"/>
                <a:gd name="T62" fmla="*/ 51 w 174"/>
                <a:gd name="T63" fmla="*/ 105 h 176"/>
                <a:gd name="T64" fmla="*/ 59 w 174"/>
                <a:gd name="T65" fmla="*/ 112 h 176"/>
                <a:gd name="T66" fmla="*/ 85 w 174"/>
                <a:gd name="T67" fmla="*/ 86 h 176"/>
                <a:gd name="T68" fmla="*/ 59 w 174"/>
                <a:gd name="T69" fmla="*/ 86 h 176"/>
                <a:gd name="T70" fmla="*/ 59 w 174"/>
                <a:gd name="T71" fmla="*/ 112 h 176"/>
                <a:gd name="T72" fmla="*/ 138 w 174"/>
                <a:gd name="T73" fmla="*/ 59 h 176"/>
                <a:gd name="T74" fmla="*/ 105 w 174"/>
                <a:gd name="T75" fmla="*/ 59 h 176"/>
                <a:gd name="T76" fmla="*/ 105 w 174"/>
                <a:gd name="T77" fmla="*/ 69 h 176"/>
                <a:gd name="T78" fmla="*/ 138 w 174"/>
                <a:gd name="T79" fmla="*/ 69 h 176"/>
                <a:gd name="T80" fmla="*/ 138 w 174"/>
                <a:gd name="T81" fmla="*/ 59 h 176"/>
                <a:gd name="T82" fmla="*/ 138 w 174"/>
                <a:gd name="T83" fmla="*/ 77 h 176"/>
                <a:gd name="T84" fmla="*/ 105 w 174"/>
                <a:gd name="T85" fmla="*/ 77 h 176"/>
                <a:gd name="T86" fmla="*/ 105 w 174"/>
                <a:gd name="T87" fmla="*/ 87 h 176"/>
                <a:gd name="T88" fmla="*/ 138 w 174"/>
                <a:gd name="T89" fmla="*/ 87 h 176"/>
                <a:gd name="T90" fmla="*/ 138 w 174"/>
                <a:gd name="T91" fmla="*/ 77 h 176"/>
                <a:gd name="T92" fmla="*/ 138 w 174"/>
                <a:gd name="T93" fmla="*/ 96 h 176"/>
                <a:gd name="T94" fmla="*/ 105 w 174"/>
                <a:gd name="T95" fmla="*/ 96 h 176"/>
                <a:gd name="T96" fmla="*/ 105 w 174"/>
                <a:gd name="T97" fmla="*/ 106 h 176"/>
                <a:gd name="T98" fmla="*/ 138 w 174"/>
                <a:gd name="T99" fmla="*/ 106 h 176"/>
                <a:gd name="T100" fmla="*/ 138 w 174"/>
                <a:gd name="T101" fmla="*/ 9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4" h="176">
                  <a:moveTo>
                    <a:pt x="90" y="14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133" y="176"/>
                    <a:pt x="133" y="176"/>
                    <a:pt x="133" y="176"/>
                  </a:cubicBezTo>
                  <a:cubicBezTo>
                    <a:pt x="140" y="168"/>
                    <a:pt x="140" y="168"/>
                    <a:pt x="140" y="168"/>
                  </a:cubicBezTo>
                  <a:cubicBezTo>
                    <a:pt x="102" y="138"/>
                    <a:pt x="102" y="138"/>
                    <a:pt x="102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74" y="14"/>
                    <a:pt x="174" y="14"/>
                    <a:pt x="174" y="14"/>
                  </a:cubicBezTo>
                  <a:lnTo>
                    <a:pt x="90" y="14"/>
                  </a:lnTo>
                  <a:close/>
                  <a:moveTo>
                    <a:pt x="154" y="128"/>
                  </a:moveTo>
                  <a:cubicBezTo>
                    <a:pt x="19" y="128"/>
                    <a:pt x="19" y="128"/>
                    <a:pt x="19" y="128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54" y="40"/>
                    <a:pt x="154" y="40"/>
                    <a:pt x="154" y="40"/>
                  </a:cubicBezTo>
                  <a:lnTo>
                    <a:pt x="154" y="128"/>
                  </a:lnTo>
                  <a:close/>
                  <a:moveTo>
                    <a:pt x="51" y="105"/>
                  </a:moveTo>
                  <a:cubicBezTo>
                    <a:pt x="51" y="79"/>
                    <a:pt x="51" y="79"/>
                    <a:pt x="51" y="79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7" y="65"/>
                    <a:pt x="66" y="53"/>
                    <a:pt x="51" y="53"/>
                  </a:cubicBezTo>
                  <a:cubicBezTo>
                    <a:pt x="37" y="53"/>
                    <a:pt x="25" y="65"/>
                    <a:pt x="25" y="79"/>
                  </a:cubicBezTo>
                  <a:cubicBezTo>
                    <a:pt x="25" y="94"/>
                    <a:pt x="37" y="105"/>
                    <a:pt x="51" y="105"/>
                  </a:cubicBezTo>
                  <a:close/>
                  <a:moveTo>
                    <a:pt x="59" y="112"/>
                  </a:moveTo>
                  <a:cubicBezTo>
                    <a:pt x="73" y="112"/>
                    <a:pt x="85" y="101"/>
                    <a:pt x="85" y="86"/>
                  </a:cubicBezTo>
                  <a:cubicBezTo>
                    <a:pt x="59" y="86"/>
                    <a:pt x="59" y="86"/>
                    <a:pt x="59" y="86"/>
                  </a:cubicBezTo>
                  <a:lnTo>
                    <a:pt x="59" y="112"/>
                  </a:lnTo>
                  <a:close/>
                  <a:moveTo>
                    <a:pt x="138" y="59"/>
                  </a:moveTo>
                  <a:cubicBezTo>
                    <a:pt x="105" y="59"/>
                    <a:pt x="105" y="59"/>
                    <a:pt x="105" y="5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38" y="69"/>
                    <a:pt x="138" y="69"/>
                    <a:pt x="138" y="69"/>
                  </a:cubicBezTo>
                  <a:lnTo>
                    <a:pt x="138" y="59"/>
                  </a:lnTo>
                  <a:close/>
                  <a:moveTo>
                    <a:pt x="138" y="77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38" y="87"/>
                    <a:pt x="138" y="87"/>
                    <a:pt x="138" y="87"/>
                  </a:cubicBezTo>
                  <a:lnTo>
                    <a:pt x="138" y="77"/>
                  </a:lnTo>
                  <a:close/>
                  <a:moveTo>
                    <a:pt x="138" y="96"/>
                  </a:moveTo>
                  <a:cubicBezTo>
                    <a:pt x="105" y="96"/>
                    <a:pt x="105" y="96"/>
                    <a:pt x="105" y="96"/>
                  </a:cubicBezTo>
                  <a:cubicBezTo>
                    <a:pt x="105" y="106"/>
                    <a:pt x="105" y="106"/>
                    <a:pt x="105" y="106"/>
                  </a:cubicBezTo>
                  <a:cubicBezTo>
                    <a:pt x="138" y="106"/>
                    <a:pt x="138" y="106"/>
                    <a:pt x="138" y="106"/>
                  </a:cubicBezTo>
                  <a:lnTo>
                    <a:pt x="138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9" tIns="34295" rIns="68589" bIns="34295" numCol="1" anchor="t" anchorCtr="0" compatLnSpc="1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4" name="Freeform 40"/>
            <p:cNvSpPr>
              <a:spLocks noEditPoints="1"/>
            </p:cNvSpPr>
            <p:nvPr/>
          </p:nvSpPr>
          <p:spPr bwMode="auto">
            <a:xfrm>
              <a:off x="2782033" y="2992399"/>
              <a:ext cx="317694" cy="502396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5" name="组合 204"/>
          <p:cNvGrpSpPr/>
          <p:nvPr/>
        </p:nvGrpSpPr>
        <p:grpSpPr>
          <a:xfrm>
            <a:off x="4343440" y="3245300"/>
            <a:ext cx="469094" cy="469098"/>
            <a:chOff x="5699322" y="3963624"/>
            <a:chExt cx="132182" cy="132201"/>
          </a:xfrm>
          <a:solidFill>
            <a:srgbClr val="777777"/>
          </a:solidFill>
        </p:grpSpPr>
        <p:sp>
          <p:nvSpPr>
            <p:cNvPr id="206" name="Freeform 412"/>
            <p:cNvSpPr>
              <a:spLocks noEditPoints="1"/>
            </p:cNvSpPr>
            <p:nvPr/>
          </p:nvSpPr>
          <p:spPr bwMode="auto">
            <a:xfrm>
              <a:off x="5781489" y="3963624"/>
              <a:ext cx="50015" cy="50022"/>
            </a:xfrm>
            <a:custGeom>
              <a:avLst/>
              <a:gdLst>
                <a:gd name="T0" fmla="*/ 105 w 108"/>
                <a:gd name="T1" fmla="*/ 44 h 108"/>
                <a:gd name="T2" fmla="*/ 89 w 108"/>
                <a:gd name="T3" fmla="*/ 41 h 108"/>
                <a:gd name="T4" fmla="*/ 88 w 108"/>
                <a:gd name="T5" fmla="*/ 38 h 108"/>
                <a:gd name="T6" fmla="*/ 97 w 108"/>
                <a:gd name="T7" fmla="*/ 25 h 108"/>
                <a:gd name="T8" fmla="*/ 96 w 108"/>
                <a:gd name="T9" fmla="*/ 20 h 108"/>
                <a:gd name="T10" fmla="*/ 87 w 108"/>
                <a:gd name="T11" fmla="*/ 11 h 108"/>
                <a:gd name="T12" fmla="*/ 83 w 108"/>
                <a:gd name="T13" fmla="*/ 11 h 108"/>
                <a:gd name="T14" fmla="*/ 69 w 108"/>
                <a:gd name="T15" fmla="*/ 20 h 108"/>
                <a:gd name="T16" fmla="*/ 66 w 108"/>
                <a:gd name="T17" fmla="*/ 19 h 108"/>
                <a:gd name="T18" fmla="*/ 64 w 108"/>
                <a:gd name="T19" fmla="*/ 3 h 108"/>
                <a:gd name="T20" fmla="*/ 60 w 108"/>
                <a:gd name="T21" fmla="*/ 0 h 108"/>
                <a:gd name="T22" fmla="*/ 48 w 108"/>
                <a:gd name="T23" fmla="*/ 0 h 108"/>
                <a:gd name="T24" fmla="*/ 44 w 108"/>
                <a:gd name="T25" fmla="*/ 3 h 108"/>
                <a:gd name="T26" fmla="*/ 41 w 108"/>
                <a:gd name="T27" fmla="*/ 19 h 108"/>
                <a:gd name="T28" fmla="*/ 38 w 108"/>
                <a:gd name="T29" fmla="*/ 20 h 108"/>
                <a:gd name="T30" fmla="*/ 25 w 108"/>
                <a:gd name="T31" fmla="*/ 11 h 108"/>
                <a:gd name="T32" fmla="*/ 20 w 108"/>
                <a:gd name="T33" fmla="*/ 11 h 108"/>
                <a:gd name="T34" fmla="*/ 11 w 108"/>
                <a:gd name="T35" fmla="*/ 20 h 108"/>
                <a:gd name="T36" fmla="*/ 11 w 108"/>
                <a:gd name="T37" fmla="*/ 25 h 108"/>
                <a:gd name="T38" fmla="*/ 20 w 108"/>
                <a:gd name="T39" fmla="*/ 38 h 108"/>
                <a:gd name="T40" fmla="*/ 19 w 108"/>
                <a:gd name="T41" fmla="*/ 41 h 108"/>
                <a:gd name="T42" fmla="*/ 3 w 108"/>
                <a:gd name="T43" fmla="*/ 44 h 108"/>
                <a:gd name="T44" fmla="*/ 0 w 108"/>
                <a:gd name="T45" fmla="*/ 48 h 108"/>
                <a:gd name="T46" fmla="*/ 0 w 108"/>
                <a:gd name="T47" fmla="*/ 60 h 108"/>
                <a:gd name="T48" fmla="*/ 3 w 108"/>
                <a:gd name="T49" fmla="*/ 64 h 108"/>
                <a:gd name="T50" fmla="*/ 19 w 108"/>
                <a:gd name="T51" fmla="*/ 67 h 108"/>
                <a:gd name="T52" fmla="*/ 20 w 108"/>
                <a:gd name="T53" fmla="*/ 69 h 108"/>
                <a:gd name="T54" fmla="*/ 11 w 108"/>
                <a:gd name="T55" fmla="*/ 83 h 108"/>
                <a:gd name="T56" fmla="*/ 11 w 108"/>
                <a:gd name="T57" fmla="*/ 88 h 108"/>
                <a:gd name="T58" fmla="*/ 20 w 108"/>
                <a:gd name="T59" fmla="*/ 96 h 108"/>
                <a:gd name="T60" fmla="*/ 25 w 108"/>
                <a:gd name="T61" fmla="*/ 97 h 108"/>
                <a:gd name="T62" fmla="*/ 38 w 108"/>
                <a:gd name="T63" fmla="*/ 88 h 108"/>
                <a:gd name="T64" fmla="*/ 41 w 108"/>
                <a:gd name="T65" fmla="*/ 89 h 108"/>
                <a:gd name="T66" fmla="*/ 44 w 108"/>
                <a:gd name="T67" fmla="*/ 105 h 108"/>
                <a:gd name="T68" fmla="*/ 48 w 108"/>
                <a:gd name="T69" fmla="*/ 108 h 108"/>
                <a:gd name="T70" fmla="*/ 60 w 108"/>
                <a:gd name="T71" fmla="*/ 108 h 108"/>
                <a:gd name="T72" fmla="*/ 64 w 108"/>
                <a:gd name="T73" fmla="*/ 105 h 108"/>
                <a:gd name="T74" fmla="*/ 66 w 108"/>
                <a:gd name="T75" fmla="*/ 89 h 108"/>
                <a:gd name="T76" fmla="*/ 69 w 108"/>
                <a:gd name="T77" fmla="*/ 88 h 108"/>
                <a:gd name="T78" fmla="*/ 83 w 108"/>
                <a:gd name="T79" fmla="*/ 97 h 108"/>
                <a:gd name="T80" fmla="*/ 87 w 108"/>
                <a:gd name="T81" fmla="*/ 96 h 108"/>
                <a:gd name="T82" fmla="*/ 96 w 108"/>
                <a:gd name="T83" fmla="*/ 88 h 108"/>
                <a:gd name="T84" fmla="*/ 97 w 108"/>
                <a:gd name="T85" fmla="*/ 83 h 108"/>
                <a:gd name="T86" fmla="*/ 88 w 108"/>
                <a:gd name="T87" fmla="*/ 69 h 108"/>
                <a:gd name="T88" fmla="*/ 89 w 108"/>
                <a:gd name="T89" fmla="*/ 67 h 108"/>
                <a:gd name="T90" fmla="*/ 105 w 108"/>
                <a:gd name="T91" fmla="*/ 64 h 108"/>
                <a:gd name="T92" fmla="*/ 108 w 108"/>
                <a:gd name="T93" fmla="*/ 60 h 108"/>
                <a:gd name="T94" fmla="*/ 108 w 108"/>
                <a:gd name="T95" fmla="*/ 48 h 108"/>
                <a:gd name="T96" fmla="*/ 105 w 108"/>
                <a:gd name="T97" fmla="*/ 44 h 108"/>
                <a:gd name="T98" fmla="*/ 54 w 108"/>
                <a:gd name="T99" fmla="*/ 71 h 108"/>
                <a:gd name="T100" fmla="*/ 37 w 108"/>
                <a:gd name="T101" fmla="*/ 54 h 108"/>
                <a:gd name="T102" fmla="*/ 54 w 108"/>
                <a:gd name="T103" fmla="*/ 37 h 108"/>
                <a:gd name="T104" fmla="*/ 71 w 108"/>
                <a:gd name="T105" fmla="*/ 54 h 108"/>
                <a:gd name="T106" fmla="*/ 54 w 108"/>
                <a:gd name="T107" fmla="*/ 7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" h="108">
                  <a:moveTo>
                    <a:pt x="105" y="44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7" y="41"/>
                    <a:pt x="87" y="40"/>
                    <a:pt x="88" y="38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8" y="23"/>
                    <a:pt x="97" y="21"/>
                    <a:pt x="96" y="20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0"/>
                    <a:pt x="84" y="10"/>
                    <a:pt x="83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8" y="21"/>
                    <a:pt x="67" y="21"/>
                    <a:pt x="66" y="19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1"/>
                    <a:pt x="62" y="0"/>
                    <a:pt x="6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0"/>
                    <a:pt x="44" y="1"/>
                    <a:pt x="44" y="3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21"/>
                    <a:pt x="40" y="21"/>
                    <a:pt x="38" y="2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0"/>
                    <a:pt x="21" y="10"/>
                    <a:pt x="20" y="1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3"/>
                    <a:pt x="11" y="25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40"/>
                    <a:pt x="21" y="41"/>
                    <a:pt x="19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45"/>
                    <a:pt x="0" y="46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1" y="63"/>
                    <a:pt x="3" y="64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1" y="67"/>
                    <a:pt x="21" y="68"/>
                    <a:pt x="20" y="69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0" y="84"/>
                    <a:pt x="10" y="86"/>
                    <a:pt x="11" y="88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21" y="97"/>
                    <a:pt x="23" y="98"/>
                    <a:pt x="25" y="97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0" y="87"/>
                    <a:pt x="41" y="87"/>
                    <a:pt x="41" y="89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44" y="106"/>
                    <a:pt x="46" y="108"/>
                    <a:pt x="48" y="108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2" y="108"/>
                    <a:pt x="63" y="106"/>
                    <a:pt x="64" y="10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7" y="87"/>
                    <a:pt x="68" y="87"/>
                    <a:pt x="69" y="88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84" y="98"/>
                    <a:pt x="86" y="97"/>
                    <a:pt x="87" y="96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86"/>
                    <a:pt x="98" y="84"/>
                    <a:pt x="97" y="83"/>
                  </a:cubicBezTo>
                  <a:cubicBezTo>
                    <a:pt x="88" y="69"/>
                    <a:pt x="88" y="69"/>
                    <a:pt x="88" y="69"/>
                  </a:cubicBezTo>
                  <a:cubicBezTo>
                    <a:pt x="87" y="68"/>
                    <a:pt x="87" y="67"/>
                    <a:pt x="89" y="67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6" y="63"/>
                    <a:pt x="108" y="62"/>
                    <a:pt x="108" y="60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8" y="46"/>
                    <a:pt x="106" y="45"/>
                    <a:pt x="105" y="44"/>
                  </a:cubicBezTo>
                  <a:close/>
                  <a:moveTo>
                    <a:pt x="54" y="71"/>
                  </a:moveTo>
                  <a:cubicBezTo>
                    <a:pt x="45" y="71"/>
                    <a:pt x="37" y="63"/>
                    <a:pt x="37" y="54"/>
                  </a:cubicBezTo>
                  <a:cubicBezTo>
                    <a:pt x="37" y="45"/>
                    <a:pt x="45" y="37"/>
                    <a:pt x="54" y="37"/>
                  </a:cubicBezTo>
                  <a:cubicBezTo>
                    <a:pt x="63" y="37"/>
                    <a:pt x="71" y="45"/>
                    <a:pt x="71" y="54"/>
                  </a:cubicBezTo>
                  <a:cubicBezTo>
                    <a:pt x="71" y="63"/>
                    <a:pt x="63" y="71"/>
                    <a:pt x="54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9" tIns="34295" rIns="68589" bIns="34295" numCol="1" anchor="t" anchorCtr="0" compatLnSpc="1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7" name="Freeform 413"/>
            <p:cNvSpPr>
              <a:spLocks noEditPoints="1"/>
            </p:cNvSpPr>
            <p:nvPr/>
          </p:nvSpPr>
          <p:spPr bwMode="auto">
            <a:xfrm>
              <a:off x="5699322" y="3996972"/>
              <a:ext cx="98839" cy="98853"/>
            </a:xfrm>
            <a:custGeom>
              <a:avLst/>
              <a:gdLst>
                <a:gd name="T0" fmla="*/ 210 w 216"/>
                <a:gd name="T1" fmla="*/ 89 h 216"/>
                <a:gd name="T2" fmla="*/ 178 w 216"/>
                <a:gd name="T3" fmla="*/ 83 h 216"/>
                <a:gd name="T4" fmla="*/ 176 w 216"/>
                <a:gd name="T5" fmla="*/ 77 h 216"/>
                <a:gd name="T6" fmla="*/ 194 w 216"/>
                <a:gd name="T7" fmla="*/ 49 h 216"/>
                <a:gd name="T8" fmla="*/ 193 w 216"/>
                <a:gd name="T9" fmla="*/ 41 h 216"/>
                <a:gd name="T10" fmla="*/ 175 w 216"/>
                <a:gd name="T11" fmla="*/ 23 h 216"/>
                <a:gd name="T12" fmla="*/ 167 w 216"/>
                <a:gd name="T13" fmla="*/ 22 h 216"/>
                <a:gd name="T14" fmla="*/ 139 w 216"/>
                <a:gd name="T15" fmla="*/ 40 h 216"/>
                <a:gd name="T16" fmla="*/ 133 w 216"/>
                <a:gd name="T17" fmla="*/ 38 h 216"/>
                <a:gd name="T18" fmla="*/ 127 w 216"/>
                <a:gd name="T19" fmla="*/ 6 h 216"/>
                <a:gd name="T20" fmla="*/ 121 w 216"/>
                <a:gd name="T21" fmla="*/ 0 h 216"/>
                <a:gd name="T22" fmla="*/ 95 w 216"/>
                <a:gd name="T23" fmla="*/ 0 h 216"/>
                <a:gd name="T24" fmla="*/ 89 w 216"/>
                <a:gd name="T25" fmla="*/ 6 h 216"/>
                <a:gd name="T26" fmla="*/ 83 w 216"/>
                <a:gd name="T27" fmla="*/ 38 h 216"/>
                <a:gd name="T28" fmla="*/ 77 w 216"/>
                <a:gd name="T29" fmla="*/ 40 h 216"/>
                <a:gd name="T30" fmla="*/ 49 w 216"/>
                <a:gd name="T31" fmla="*/ 22 h 216"/>
                <a:gd name="T32" fmla="*/ 41 w 216"/>
                <a:gd name="T33" fmla="*/ 23 h 216"/>
                <a:gd name="T34" fmla="*/ 23 w 216"/>
                <a:gd name="T35" fmla="*/ 41 h 216"/>
                <a:gd name="T36" fmla="*/ 22 w 216"/>
                <a:gd name="T37" fmla="*/ 49 h 216"/>
                <a:gd name="T38" fmla="*/ 40 w 216"/>
                <a:gd name="T39" fmla="*/ 77 h 216"/>
                <a:gd name="T40" fmla="*/ 38 w 216"/>
                <a:gd name="T41" fmla="*/ 83 h 216"/>
                <a:gd name="T42" fmla="*/ 6 w 216"/>
                <a:gd name="T43" fmla="*/ 89 h 216"/>
                <a:gd name="T44" fmla="*/ 0 w 216"/>
                <a:gd name="T45" fmla="*/ 95 h 216"/>
                <a:gd name="T46" fmla="*/ 0 w 216"/>
                <a:gd name="T47" fmla="*/ 121 h 216"/>
                <a:gd name="T48" fmla="*/ 6 w 216"/>
                <a:gd name="T49" fmla="*/ 127 h 216"/>
                <a:gd name="T50" fmla="*/ 38 w 216"/>
                <a:gd name="T51" fmla="*/ 133 h 216"/>
                <a:gd name="T52" fmla="*/ 40 w 216"/>
                <a:gd name="T53" fmla="*/ 139 h 216"/>
                <a:gd name="T54" fmla="*/ 22 w 216"/>
                <a:gd name="T55" fmla="*/ 167 h 216"/>
                <a:gd name="T56" fmla="*/ 23 w 216"/>
                <a:gd name="T57" fmla="*/ 175 h 216"/>
                <a:gd name="T58" fmla="*/ 41 w 216"/>
                <a:gd name="T59" fmla="*/ 193 h 216"/>
                <a:gd name="T60" fmla="*/ 49 w 216"/>
                <a:gd name="T61" fmla="*/ 194 h 216"/>
                <a:gd name="T62" fmla="*/ 77 w 216"/>
                <a:gd name="T63" fmla="*/ 176 h 216"/>
                <a:gd name="T64" fmla="*/ 83 w 216"/>
                <a:gd name="T65" fmla="*/ 178 h 216"/>
                <a:gd name="T66" fmla="*/ 89 w 216"/>
                <a:gd name="T67" fmla="*/ 210 h 216"/>
                <a:gd name="T68" fmla="*/ 95 w 216"/>
                <a:gd name="T69" fmla="*/ 216 h 216"/>
                <a:gd name="T70" fmla="*/ 121 w 216"/>
                <a:gd name="T71" fmla="*/ 216 h 216"/>
                <a:gd name="T72" fmla="*/ 127 w 216"/>
                <a:gd name="T73" fmla="*/ 210 h 216"/>
                <a:gd name="T74" fmla="*/ 133 w 216"/>
                <a:gd name="T75" fmla="*/ 178 h 216"/>
                <a:gd name="T76" fmla="*/ 139 w 216"/>
                <a:gd name="T77" fmla="*/ 176 h 216"/>
                <a:gd name="T78" fmla="*/ 167 w 216"/>
                <a:gd name="T79" fmla="*/ 194 h 216"/>
                <a:gd name="T80" fmla="*/ 175 w 216"/>
                <a:gd name="T81" fmla="*/ 193 h 216"/>
                <a:gd name="T82" fmla="*/ 193 w 216"/>
                <a:gd name="T83" fmla="*/ 175 h 216"/>
                <a:gd name="T84" fmla="*/ 194 w 216"/>
                <a:gd name="T85" fmla="*/ 167 h 216"/>
                <a:gd name="T86" fmla="*/ 176 w 216"/>
                <a:gd name="T87" fmla="*/ 139 h 216"/>
                <a:gd name="T88" fmla="*/ 178 w 216"/>
                <a:gd name="T89" fmla="*/ 133 h 216"/>
                <a:gd name="T90" fmla="*/ 210 w 216"/>
                <a:gd name="T91" fmla="*/ 127 h 216"/>
                <a:gd name="T92" fmla="*/ 216 w 216"/>
                <a:gd name="T93" fmla="*/ 121 h 216"/>
                <a:gd name="T94" fmla="*/ 216 w 216"/>
                <a:gd name="T95" fmla="*/ 95 h 216"/>
                <a:gd name="T96" fmla="*/ 210 w 216"/>
                <a:gd name="T97" fmla="*/ 89 h 216"/>
                <a:gd name="T98" fmla="*/ 108 w 216"/>
                <a:gd name="T99" fmla="*/ 147 h 216"/>
                <a:gd name="T100" fmla="*/ 69 w 216"/>
                <a:gd name="T101" fmla="*/ 108 h 216"/>
                <a:gd name="T102" fmla="*/ 108 w 216"/>
                <a:gd name="T103" fmla="*/ 69 h 216"/>
                <a:gd name="T104" fmla="*/ 147 w 216"/>
                <a:gd name="T105" fmla="*/ 108 h 216"/>
                <a:gd name="T106" fmla="*/ 108 w 216"/>
                <a:gd name="T107" fmla="*/ 14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16">
                  <a:moveTo>
                    <a:pt x="210" y="89"/>
                  </a:moveTo>
                  <a:cubicBezTo>
                    <a:pt x="178" y="83"/>
                    <a:pt x="178" y="83"/>
                    <a:pt x="178" y="83"/>
                  </a:cubicBezTo>
                  <a:cubicBezTo>
                    <a:pt x="175" y="82"/>
                    <a:pt x="174" y="80"/>
                    <a:pt x="176" y="77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6" y="47"/>
                    <a:pt x="195" y="43"/>
                    <a:pt x="193" y="41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3" y="21"/>
                    <a:pt x="169" y="20"/>
                    <a:pt x="167" y="22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7" y="42"/>
                    <a:pt x="134" y="41"/>
                    <a:pt x="133" y="3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7" y="3"/>
                    <a:pt x="124" y="0"/>
                    <a:pt x="121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2" y="0"/>
                    <a:pt x="89" y="3"/>
                    <a:pt x="89" y="6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2" y="41"/>
                    <a:pt x="80" y="42"/>
                    <a:pt x="77" y="40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3" y="21"/>
                    <a:pt x="41" y="2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1" y="43"/>
                    <a:pt x="20" y="47"/>
                    <a:pt x="22" y="49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2" y="80"/>
                    <a:pt x="41" y="82"/>
                    <a:pt x="38" y="83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92"/>
                    <a:pt x="0" y="9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4"/>
                    <a:pt x="3" y="127"/>
                    <a:pt x="6" y="127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41" y="134"/>
                    <a:pt x="42" y="137"/>
                    <a:pt x="40" y="139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0" y="169"/>
                    <a:pt x="21" y="173"/>
                    <a:pt x="23" y="175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3" y="195"/>
                    <a:pt x="47" y="196"/>
                    <a:pt x="49" y="194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80" y="174"/>
                    <a:pt x="82" y="175"/>
                    <a:pt x="83" y="178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9" y="213"/>
                    <a:pt x="92" y="216"/>
                    <a:pt x="95" y="216"/>
                  </a:cubicBezTo>
                  <a:cubicBezTo>
                    <a:pt x="121" y="216"/>
                    <a:pt x="121" y="216"/>
                    <a:pt x="121" y="216"/>
                  </a:cubicBezTo>
                  <a:cubicBezTo>
                    <a:pt x="124" y="216"/>
                    <a:pt x="127" y="213"/>
                    <a:pt x="127" y="210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34" y="175"/>
                    <a:pt x="137" y="174"/>
                    <a:pt x="139" y="176"/>
                  </a:cubicBezTo>
                  <a:cubicBezTo>
                    <a:pt x="167" y="194"/>
                    <a:pt x="167" y="194"/>
                    <a:pt x="167" y="194"/>
                  </a:cubicBezTo>
                  <a:cubicBezTo>
                    <a:pt x="169" y="196"/>
                    <a:pt x="173" y="195"/>
                    <a:pt x="175" y="193"/>
                  </a:cubicBezTo>
                  <a:cubicBezTo>
                    <a:pt x="193" y="175"/>
                    <a:pt x="193" y="175"/>
                    <a:pt x="193" y="175"/>
                  </a:cubicBezTo>
                  <a:cubicBezTo>
                    <a:pt x="195" y="173"/>
                    <a:pt x="196" y="169"/>
                    <a:pt x="194" y="167"/>
                  </a:cubicBezTo>
                  <a:cubicBezTo>
                    <a:pt x="176" y="139"/>
                    <a:pt x="176" y="139"/>
                    <a:pt x="176" y="139"/>
                  </a:cubicBezTo>
                  <a:cubicBezTo>
                    <a:pt x="174" y="137"/>
                    <a:pt x="175" y="134"/>
                    <a:pt x="178" y="133"/>
                  </a:cubicBezTo>
                  <a:cubicBezTo>
                    <a:pt x="210" y="127"/>
                    <a:pt x="210" y="127"/>
                    <a:pt x="210" y="127"/>
                  </a:cubicBezTo>
                  <a:cubicBezTo>
                    <a:pt x="213" y="127"/>
                    <a:pt x="216" y="124"/>
                    <a:pt x="216" y="121"/>
                  </a:cubicBezTo>
                  <a:cubicBezTo>
                    <a:pt x="216" y="95"/>
                    <a:pt x="216" y="95"/>
                    <a:pt x="216" y="95"/>
                  </a:cubicBezTo>
                  <a:cubicBezTo>
                    <a:pt x="216" y="92"/>
                    <a:pt x="213" y="89"/>
                    <a:pt x="210" y="89"/>
                  </a:cubicBezTo>
                  <a:close/>
                  <a:moveTo>
                    <a:pt x="108" y="147"/>
                  </a:moveTo>
                  <a:cubicBezTo>
                    <a:pt x="86" y="147"/>
                    <a:pt x="69" y="130"/>
                    <a:pt x="69" y="108"/>
                  </a:cubicBezTo>
                  <a:cubicBezTo>
                    <a:pt x="69" y="87"/>
                    <a:pt x="86" y="69"/>
                    <a:pt x="108" y="69"/>
                  </a:cubicBezTo>
                  <a:cubicBezTo>
                    <a:pt x="130" y="69"/>
                    <a:pt x="147" y="87"/>
                    <a:pt x="147" y="108"/>
                  </a:cubicBezTo>
                  <a:cubicBezTo>
                    <a:pt x="147" y="130"/>
                    <a:pt x="130" y="147"/>
                    <a:pt x="108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9" tIns="34295" rIns="68589" bIns="34295" numCol="1" anchor="t" anchorCtr="0" compatLnSpc="1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8" name="组合 207"/>
          <p:cNvGrpSpPr/>
          <p:nvPr/>
        </p:nvGrpSpPr>
        <p:grpSpPr>
          <a:xfrm>
            <a:off x="5991161" y="3227839"/>
            <a:ext cx="485509" cy="474519"/>
            <a:chOff x="5710238" y="3049588"/>
            <a:chExt cx="771526" cy="754062"/>
          </a:xfrm>
          <a:solidFill>
            <a:srgbClr val="777777"/>
          </a:solidFill>
        </p:grpSpPr>
        <p:sp>
          <p:nvSpPr>
            <p:cNvPr id="209" name="Freeform 355"/>
            <p:cNvSpPr/>
            <p:nvPr/>
          </p:nvSpPr>
          <p:spPr bwMode="auto">
            <a:xfrm>
              <a:off x="6026151" y="3049588"/>
              <a:ext cx="106363" cy="125413"/>
            </a:xfrm>
            <a:custGeom>
              <a:avLst/>
              <a:gdLst>
                <a:gd name="T0" fmla="*/ 11 w 28"/>
                <a:gd name="T1" fmla="*/ 32 h 33"/>
                <a:gd name="T2" fmla="*/ 26 w 28"/>
                <a:gd name="T3" fmla="*/ 19 h 33"/>
                <a:gd name="T4" fmla="*/ 17 w 28"/>
                <a:gd name="T5" fmla="*/ 1 h 33"/>
                <a:gd name="T6" fmla="*/ 1 w 28"/>
                <a:gd name="T7" fmla="*/ 14 h 33"/>
                <a:gd name="T8" fmla="*/ 11 w 28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11" y="32"/>
                  </a:moveTo>
                  <a:cubicBezTo>
                    <a:pt x="18" y="33"/>
                    <a:pt x="24" y="27"/>
                    <a:pt x="26" y="19"/>
                  </a:cubicBezTo>
                  <a:cubicBezTo>
                    <a:pt x="28" y="10"/>
                    <a:pt x="24" y="2"/>
                    <a:pt x="17" y="1"/>
                  </a:cubicBezTo>
                  <a:cubicBezTo>
                    <a:pt x="10" y="0"/>
                    <a:pt x="3" y="6"/>
                    <a:pt x="1" y="14"/>
                  </a:cubicBezTo>
                  <a:cubicBezTo>
                    <a:pt x="0" y="22"/>
                    <a:pt x="4" y="30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0" name="Freeform 356"/>
            <p:cNvSpPr/>
            <p:nvPr/>
          </p:nvSpPr>
          <p:spPr bwMode="auto">
            <a:xfrm>
              <a:off x="5797551" y="3160713"/>
              <a:ext cx="479425" cy="498475"/>
            </a:xfrm>
            <a:custGeom>
              <a:avLst/>
              <a:gdLst>
                <a:gd name="T0" fmla="*/ 27 w 126"/>
                <a:gd name="T1" fmla="*/ 32 h 131"/>
                <a:gd name="T2" fmla="*/ 40 w 126"/>
                <a:gd name="T3" fmla="*/ 22 h 131"/>
                <a:gd name="T4" fmla="*/ 26 w 126"/>
                <a:gd name="T5" fmla="*/ 62 h 131"/>
                <a:gd name="T6" fmla="*/ 26 w 126"/>
                <a:gd name="T7" fmla="*/ 62 h 131"/>
                <a:gd name="T8" fmla="*/ 36 w 126"/>
                <a:gd name="T9" fmla="*/ 66 h 131"/>
                <a:gd name="T10" fmla="*/ 31 w 126"/>
                <a:gd name="T11" fmla="*/ 91 h 131"/>
                <a:gd name="T12" fmla="*/ 17 w 126"/>
                <a:gd name="T13" fmla="*/ 123 h 131"/>
                <a:gd name="T14" fmla="*/ 32 w 126"/>
                <a:gd name="T15" fmla="*/ 131 h 131"/>
                <a:gd name="T16" fmla="*/ 51 w 126"/>
                <a:gd name="T17" fmla="*/ 88 h 131"/>
                <a:gd name="T18" fmla="*/ 54 w 126"/>
                <a:gd name="T19" fmla="*/ 74 h 131"/>
                <a:gd name="T20" fmla="*/ 75 w 126"/>
                <a:gd name="T21" fmla="*/ 75 h 131"/>
                <a:gd name="T22" fmla="*/ 73 w 126"/>
                <a:gd name="T23" fmla="*/ 79 h 131"/>
                <a:gd name="T24" fmla="*/ 70 w 126"/>
                <a:gd name="T25" fmla="*/ 96 h 131"/>
                <a:gd name="T26" fmla="*/ 86 w 126"/>
                <a:gd name="T27" fmla="*/ 100 h 131"/>
                <a:gd name="T28" fmla="*/ 92 w 126"/>
                <a:gd name="T29" fmla="*/ 80 h 131"/>
                <a:gd name="T30" fmla="*/ 95 w 126"/>
                <a:gd name="T31" fmla="*/ 69 h 131"/>
                <a:gd name="T32" fmla="*/ 86 w 126"/>
                <a:gd name="T33" fmla="*/ 57 h 131"/>
                <a:gd name="T34" fmla="*/ 86 w 126"/>
                <a:gd name="T35" fmla="*/ 57 h 131"/>
                <a:gd name="T36" fmla="*/ 85 w 126"/>
                <a:gd name="T37" fmla="*/ 57 h 131"/>
                <a:gd name="T38" fmla="*/ 84 w 126"/>
                <a:gd name="T39" fmla="*/ 57 h 131"/>
                <a:gd name="T40" fmla="*/ 81 w 126"/>
                <a:gd name="T41" fmla="*/ 56 h 131"/>
                <a:gd name="T42" fmla="*/ 76 w 126"/>
                <a:gd name="T43" fmla="*/ 56 h 131"/>
                <a:gd name="T44" fmla="*/ 66 w 126"/>
                <a:gd name="T45" fmla="*/ 55 h 131"/>
                <a:gd name="T46" fmla="*/ 74 w 126"/>
                <a:gd name="T47" fmla="*/ 27 h 131"/>
                <a:gd name="T48" fmla="*/ 78 w 126"/>
                <a:gd name="T49" fmla="*/ 33 h 131"/>
                <a:gd name="T50" fmla="*/ 83 w 126"/>
                <a:gd name="T51" fmla="*/ 39 h 131"/>
                <a:gd name="T52" fmla="*/ 84 w 126"/>
                <a:gd name="T53" fmla="*/ 40 h 131"/>
                <a:gd name="T54" fmla="*/ 91 w 126"/>
                <a:gd name="T55" fmla="*/ 45 h 131"/>
                <a:gd name="T56" fmla="*/ 91 w 126"/>
                <a:gd name="T57" fmla="*/ 45 h 131"/>
                <a:gd name="T58" fmla="*/ 91 w 126"/>
                <a:gd name="T59" fmla="*/ 45 h 131"/>
                <a:gd name="T60" fmla="*/ 92 w 126"/>
                <a:gd name="T61" fmla="*/ 45 h 131"/>
                <a:gd name="T62" fmla="*/ 95 w 126"/>
                <a:gd name="T63" fmla="*/ 45 h 131"/>
                <a:gd name="T64" fmla="*/ 126 w 126"/>
                <a:gd name="T65" fmla="*/ 45 h 131"/>
                <a:gd name="T66" fmla="*/ 126 w 126"/>
                <a:gd name="T67" fmla="*/ 28 h 131"/>
                <a:gd name="T68" fmla="*/ 95 w 126"/>
                <a:gd name="T69" fmla="*/ 29 h 131"/>
                <a:gd name="T70" fmla="*/ 94 w 126"/>
                <a:gd name="T71" fmla="*/ 29 h 131"/>
                <a:gd name="T72" fmla="*/ 91 w 126"/>
                <a:gd name="T73" fmla="*/ 24 h 131"/>
                <a:gd name="T74" fmla="*/ 81 w 126"/>
                <a:gd name="T75" fmla="*/ 12 h 131"/>
                <a:gd name="T76" fmla="*/ 75 w 126"/>
                <a:gd name="T77" fmla="*/ 9 h 131"/>
                <a:gd name="T78" fmla="*/ 74 w 126"/>
                <a:gd name="T79" fmla="*/ 8 h 131"/>
                <a:gd name="T80" fmla="*/ 76 w 126"/>
                <a:gd name="T81" fmla="*/ 14 h 131"/>
                <a:gd name="T82" fmla="*/ 71 w 126"/>
                <a:gd name="T83" fmla="*/ 16 h 131"/>
                <a:gd name="T84" fmla="*/ 71 w 126"/>
                <a:gd name="T85" fmla="*/ 21 h 131"/>
                <a:gd name="T86" fmla="*/ 61 w 126"/>
                <a:gd name="T87" fmla="*/ 37 h 131"/>
                <a:gd name="T88" fmla="*/ 68 w 126"/>
                <a:gd name="T89" fmla="*/ 12 h 131"/>
                <a:gd name="T90" fmla="*/ 69 w 126"/>
                <a:gd name="T91" fmla="*/ 11 h 131"/>
                <a:gd name="T92" fmla="*/ 70 w 126"/>
                <a:gd name="T93" fmla="*/ 6 h 131"/>
                <a:gd name="T94" fmla="*/ 68 w 126"/>
                <a:gd name="T95" fmla="*/ 5 h 131"/>
                <a:gd name="T96" fmla="*/ 65 w 126"/>
                <a:gd name="T97" fmla="*/ 10 h 131"/>
                <a:gd name="T98" fmla="*/ 65 w 126"/>
                <a:gd name="T99" fmla="*/ 11 h 131"/>
                <a:gd name="T100" fmla="*/ 57 w 126"/>
                <a:gd name="T101" fmla="*/ 35 h 131"/>
                <a:gd name="T102" fmla="*/ 58 w 126"/>
                <a:gd name="T103" fmla="*/ 17 h 131"/>
                <a:gd name="T104" fmla="*/ 61 w 126"/>
                <a:gd name="T105" fmla="*/ 12 h 131"/>
                <a:gd name="T106" fmla="*/ 59 w 126"/>
                <a:gd name="T107" fmla="*/ 8 h 131"/>
                <a:gd name="T108" fmla="*/ 63 w 126"/>
                <a:gd name="T109" fmla="*/ 4 h 131"/>
                <a:gd name="T110" fmla="*/ 53 w 126"/>
                <a:gd name="T111" fmla="*/ 1 h 131"/>
                <a:gd name="T112" fmla="*/ 44 w 126"/>
                <a:gd name="T113" fmla="*/ 1 h 131"/>
                <a:gd name="T114" fmla="*/ 18 w 126"/>
                <a:gd name="T115" fmla="*/ 19 h 131"/>
                <a:gd name="T116" fmla="*/ 0 w 126"/>
                <a:gd name="T117" fmla="*/ 49 h 131"/>
                <a:gd name="T118" fmla="*/ 15 w 126"/>
                <a:gd name="T119" fmla="*/ 57 h 131"/>
                <a:gd name="T120" fmla="*/ 27 w 126"/>
                <a:gd name="T121" fmla="*/ 3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1">
                  <a:moveTo>
                    <a:pt x="27" y="32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35" y="36"/>
                    <a:pt x="30" y="49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9" y="64"/>
                    <a:pt x="33" y="65"/>
                    <a:pt x="36" y="66"/>
                  </a:cubicBezTo>
                  <a:cubicBezTo>
                    <a:pt x="35" y="75"/>
                    <a:pt x="33" y="85"/>
                    <a:pt x="31" y="91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7" y="119"/>
                    <a:pt x="46" y="107"/>
                    <a:pt x="51" y="88"/>
                  </a:cubicBezTo>
                  <a:cubicBezTo>
                    <a:pt x="52" y="83"/>
                    <a:pt x="53" y="78"/>
                    <a:pt x="54" y="74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8" y="95"/>
                    <a:pt x="90" y="88"/>
                    <a:pt x="92" y="80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2" y="56"/>
                    <a:pt x="69" y="56"/>
                    <a:pt x="66" y="55"/>
                  </a:cubicBezTo>
                  <a:cubicBezTo>
                    <a:pt x="69" y="46"/>
                    <a:pt x="72" y="36"/>
                    <a:pt x="74" y="27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39"/>
                    <a:pt x="126" y="34"/>
                    <a:pt x="126" y="28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10"/>
                    <a:pt x="78" y="9"/>
                    <a:pt x="75" y="9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0" y="3"/>
                    <a:pt x="56" y="2"/>
                    <a:pt x="53" y="1"/>
                  </a:cubicBezTo>
                  <a:cubicBezTo>
                    <a:pt x="48" y="0"/>
                    <a:pt x="47" y="0"/>
                    <a:pt x="44" y="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7" y="34"/>
                    <a:pt x="6" y="39"/>
                    <a:pt x="0" y="49"/>
                  </a:cubicBezTo>
                  <a:cubicBezTo>
                    <a:pt x="5" y="52"/>
                    <a:pt x="10" y="55"/>
                    <a:pt x="15" y="57"/>
                  </a:cubicBezTo>
                  <a:cubicBezTo>
                    <a:pt x="19" y="49"/>
                    <a:pt x="27" y="3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1" name="Freeform 357"/>
            <p:cNvSpPr>
              <a:spLocks noEditPoints="1"/>
            </p:cNvSpPr>
            <p:nvPr/>
          </p:nvSpPr>
          <p:spPr bwMode="auto">
            <a:xfrm>
              <a:off x="5710238" y="3370263"/>
              <a:ext cx="169863" cy="155575"/>
            </a:xfrm>
            <a:custGeom>
              <a:avLst/>
              <a:gdLst>
                <a:gd name="T0" fmla="*/ 5 w 45"/>
                <a:gd name="T1" fmla="*/ 33 h 41"/>
                <a:gd name="T2" fmla="*/ 7 w 45"/>
                <a:gd name="T3" fmla="*/ 32 h 41"/>
                <a:gd name="T4" fmla="*/ 7 w 45"/>
                <a:gd name="T5" fmla="*/ 32 h 41"/>
                <a:gd name="T6" fmla="*/ 29 w 45"/>
                <a:gd name="T7" fmla="*/ 39 h 41"/>
                <a:gd name="T8" fmla="*/ 29 w 45"/>
                <a:gd name="T9" fmla="*/ 39 h 41"/>
                <a:gd name="T10" fmla="*/ 30 w 45"/>
                <a:gd name="T11" fmla="*/ 41 h 41"/>
                <a:gd name="T12" fmla="*/ 32 w 45"/>
                <a:gd name="T13" fmla="*/ 41 h 41"/>
                <a:gd name="T14" fmla="*/ 33 w 45"/>
                <a:gd name="T15" fmla="*/ 40 h 41"/>
                <a:gd name="T16" fmla="*/ 33 w 45"/>
                <a:gd name="T17" fmla="*/ 40 h 41"/>
                <a:gd name="T18" fmla="*/ 38 w 45"/>
                <a:gd name="T19" fmla="*/ 37 h 41"/>
                <a:gd name="T20" fmla="*/ 44 w 45"/>
                <a:gd name="T21" fmla="*/ 18 h 41"/>
                <a:gd name="T22" fmla="*/ 41 w 45"/>
                <a:gd name="T23" fmla="*/ 13 h 41"/>
                <a:gd name="T24" fmla="*/ 36 w 45"/>
                <a:gd name="T25" fmla="*/ 11 h 41"/>
                <a:gd name="T26" fmla="*/ 36 w 45"/>
                <a:gd name="T27" fmla="*/ 11 h 41"/>
                <a:gd name="T28" fmla="*/ 32 w 45"/>
                <a:gd name="T29" fmla="*/ 4 h 41"/>
                <a:gd name="T30" fmla="*/ 25 w 45"/>
                <a:gd name="T31" fmla="*/ 1 h 41"/>
                <a:gd name="T32" fmla="*/ 17 w 45"/>
                <a:gd name="T33" fmla="*/ 5 h 41"/>
                <a:gd name="T34" fmla="*/ 17 w 45"/>
                <a:gd name="T35" fmla="*/ 6 h 41"/>
                <a:gd name="T36" fmla="*/ 12 w 45"/>
                <a:gd name="T37" fmla="*/ 4 h 41"/>
                <a:gd name="T38" fmla="*/ 7 w 45"/>
                <a:gd name="T39" fmla="*/ 7 h 41"/>
                <a:gd name="T40" fmla="*/ 1 w 45"/>
                <a:gd name="T41" fmla="*/ 25 h 41"/>
                <a:gd name="T42" fmla="*/ 3 w 45"/>
                <a:gd name="T43" fmla="*/ 30 h 41"/>
                <a:gd name="T44" fmla="*/ 3 w 45"/>
                <a:gd name="T45" fmla="*/ 31 h 41"/>
                <a:gd name="T46" fmla="*/ 3 w 45"/>
                <a:gd name="T47" fmla="*/ 32 h 41"/>
                <a:gd name="T48" fmla="*/ 5 w 45"/>
                <a:gd name="T49" fmla="*/ 33 h 41"/>
                <a:gd name="T50" fmla="*/ 20 w 45"/>
                <a:gd name="T51" fmla="*/ 6 h 41"/>
                <a:gd name="T52" fmla="*/ 24 w 45"/>
                <a:gd name="T53" fmla="*/ 4 h 41"/>
                <a:gd name="T54" fmla="*/ 31 w 45"/>
                <a:gd name="T55" fmla="*/ 7 h 41"/>
                <a:gd name="T56" fmla="*/ 33 w 45"/>
                <a:gd name="T57" fmla="*/ 10 h 41"/>
                <a:gd name="T58" fmla="*/ 33 w 45"/>
                <a:gd name="T59" fmla="*/ 10 h 41"/>
                <a:gd name="T60" fmla="*/ 20 w 45"/>
                <a:gd name="T61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1">
                  <a:moveTo>
                    <a:pt x="5" y="33"/>
                  </a:moveTo>
                  <a:cubicBezTo>
                    <a:pt x="6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0"/>
                    <a:pt x="29" y="40"/>
                    <a:pt x="3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3" y="41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5" y="40"/>
                    <a:pt x="37" y="39"/>
                    <a:pt x="38" y="3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6"/>
                    <a:pt x="43" y="14"/>
                    <a:pt x="41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8"/>
                    <a:pt x="35" y="4"/>
                    <a:pt x="32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0"/>
                    <a:pt x="18" y="2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3"/>
                    <a:pt x="7" y="4"/>
                    <a:pt x="7" y="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1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31"/>
                    <a:pt x="3" y="32"/>
                    <a:pt x="3" y="32"/>
                  </a:cubicBezTo>
                  <a:lnTo>
                    <a:pt x="5" y="33"/>
                  </a:lnTo>
                  <a:close/>
                  <a:moveTo>
                    <a:pt x="20" y="6"/>
                  </a:moveTo>
                  <a:cubicBezTo>
                    <a:pt x="21" y="4"/>
                    <a:pt x="22" y="4"/>
                    <a:pt x="24" y="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7"/>
                    <a:pt x="33" y="8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20" y="6"/>
                    <a:pt x="20" y="6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2" name="Freeform 358"/>
            <p:cNvSpPr/>
            <p:nvPr/>
          </p:nvSpPr>
          <p:spPr bwMode="auto">
            <a:xfrm>
              <a:off x="5721351" y="3340100"/>
              <a:ext cx="760413" cy="463550"/>
            </a:xfrm>
            <a:custGeom>
              <a:avLst/>
              <a:gdLst>
                <a:gd name="T0" fmla="*/ 479 w 479"/>
                <a:gd name="T1" fmla="*/ 0 h 292"/>
                <a:gd name="T2" fmla="*/ 395 w 479"/>
                <a:gd name="T3" fmla="*/ 33 h 292"/>
                <a:gd name="T4" fmla="*/ 412 w 479"/>
                <a:gd name="T5" fmla="*/ 45 h 292"/>
                <a:gd name="T6" fmla="*/ 307 w 479"/>
                <a:gd name="T7" fmla="*/ 158 h 292"/>
                <a:gd name="T8" fmla="*/ 213 w 479"/>
                <a:gd name="T9" fmla="*/ 148 h 292"/>
                <a:gd name="T10" fmla="*/ 139 w 479"/>
                <a:gd name="T11" fmla="*/ 225 h 292"/>
                <a:gd name="T12" fmla="*/ 62 w 479"/>
                <a:gd name="T13" fmla="*/ 187 h 292"/>
                <a:gd name="T14" fmla="*/ 0 w 479"/>
                <a:gd name="T15" fmla="*/ 266 h 292"/>
                <a:gd name="T16" fmla="*/ 33 w 479"/>
                <a:gd name="T17" fmla="*/ 292 h 292"/>
                <a:gd name="T18" fmla="*/ 74 w 479"/>
                <a:gd name="T19" fmla="*/ 242 h 292"/>
                <a:gd name="T20" fmla="*/ 148 w 479"/>
                <a:gd name="T21" fmla="*/ 278 h 292"/>
                <a:gd name="T22" fmla="*/ 230 w 479"/>
                <a:gd name="T23" fmla="*/ 194 h 292"/>
                <a:gd name="T24" fmla="*/ 323 w 479"/>
                <a:gd name="T25" fmla="*/ 204 h 292"/>
                <a:gd name="T26" fmla="*/ 448 w 479"/>
                <a:gd name="T27" fmla="*/ 72 h 292"/>
                <a:gd name="T28" fmla="*/ 472 w 479"/>
                <a:gd name="T29" fmla="*/ 88 h 292"/>
                <a:gd name="T30" fmla="*/ 479 w 479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9" h="292">
                  <a:moveTo>
                    <a:pt x="479" y="0"/>
                  </a:moveTo>
                  <a:lnTo>
                    <a:pt x="395" y="33"/>
                  </a:lnTo>
                  <a:lnTo>
                    <a:pt x="412" y="45"/>
                  </a:lnTo>
                  <a:lnTo>
                    <a:pt x="307" y="158"/>
                  </a:lnTo>
                  <a:lnTo>
                    <a:pt x="213" y="148"/>
                  </a:lnTo>
                  <a:lnTo>
                    <a:pt x="139" y="225"/>
                  </a:lnTo>
                  <a:lnTo>
                    <a:pt x="62" y="187"/>
                  </a:lnTo>
                  <a:lnTo>
                    <a:pt x="0" y="266"/>
                  </a:lnTo>
                  <a:lnTo>
                    <a:pt x="33" y="292"/>
                  </a:lnTo>
                  <a:lnTo>
                    <a:pt x="74" y="242"/>
                  </a:lnTo>
                  <a:lnTo>
                    <a:pt x="148" y="278"/>
                  </a:lnTo>
                  <a:lnTo>
                    <a:pt x="230" y="194"/>
                  </a:lnTo>
                  <a:lnTo>
                    <a:pt x="323" y="204"/>
                  </a:lnTo>
                  <a:lnTo>
                    <a:pt x="448" y="72"/>
                  </a:lnTo>
                  <a:lnTo>
                    <a:pt x="472" y="88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7590967" y="3216695"/>
            <a:ext cx="485625" cy="464152"/>
            <a:chOff x="3294063" y="754063"/>
            <a:chExt cx="5600701" cy="5353051"/>
          </a:xfrm>
          <a:solidFill>
            <a:srgbClr val="777777"/>
          </a:solidFill>
        </p:grpSpPr>
        <p:sp>
          <p:nvSpPr>
            <p:cNvPr id="214" name="Freeform 458"/>
            <p:cNvSpPr/>
            <p:nvPr/>
          </p:nvSpPr>
          <p:spPr bwMode="auto">
            <a:xfrm>
              <a:off x="8235951" y="3122613"/>
              <a:ext cx="658813" cy="307975"/>
            </a:xfrm>
            <a:custGeom>
              <a:avLst/>
              <a:gdLst>
                <a:gd name="T0" fmla="*/ 135 w 175"/>
                <a:gd name="T1" fmla="*/ 0 h 82"/>
                <a:gd name="T2" fmla="*/ 175 w 175"/>
                <a:gd name="T3" fmla="*/ 41 h 82"/>
                <a:gd name="T4" fmla="*/ 135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5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5" y="0"/>
                  </a:moveTo>
                  <a:cubicBezTo>
                    <a:pt x="157" y="0"/>
                    <a:pt x="175" y="19"/>
                    <a:pt x="175" y="41"/>
                  </a:cubicBezTo>
                  <a:cubicBezTo>
                    <a:pt x="175" y="64"/>
                    <a:pt x="157" y="82"/>
                    <a:pt x="135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9" y="82"/>
                    <a:pt x="0" y="64"/>
                    <a:pt x="0" y="41"/>
                  </a:cubicBezTo>
                  <a:cubicBezTo>
                    <a:pt x="0" y="30"/>
                    <a:pt x="5" y="20"/>
                    <a:pt x="12" y="12"/>
                  </a:cubicBezTo>
                  <a:cubicBezTo>
                    <a:pt x="20" y="5"/>
                    <a:pt x="30" y="0"/>
                    <a:pt x="41" y="0"/>
                  </a:cubicBez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5" name="Freeform 459"/>
            <p:cNvSpPr/>
            <p:nvPr/>
          </p:nvSpPr>
          <p:spPr bwMode="auto">
            <a:xfrm>
              <a:off x="7646988" y="1539876"/>
              <a:ext cx="571500" cy="587375"/>
            </a:xfrm>
            <a:custGeom>
              <a:avLst/>
              <a:gdLst>
                <a:gd name="T0" fmla="*/ 136 w 152"/>
                <a:gd name="T1" fmla="*/ 16 h 156"/>
                <a:gd name="T2" fmla="*/ 136 w 152"/>
                <a:gd name="T3" fmla="*/ 74 h 156"/>
                <a:gd name="T4" fmla="*/ 70 w 152"/>
                <a:gd name="T5" fmla="*/ 140 h 156"/>
                <a:gd name="T6" fmla="*/ 12 w 152"/>
                <a:gd name="T7" fmla="*/ 140 h 156"/>
                <a:gd name="T8" fmla="*/ 0 w 152"/>
                <a:gd name="T9" fmla="*/ 111 h 156"/>
                <a:gd name="T10" fmla="*/ 12 w 152"/>
                <a:gd name="T11" fmla="*/ 82 h 156"/>
                <a:gd name="T12" fmla="*/ 78 w 152"/>
                <a:gd name="T13" fmla="*/ 16 h 156"/>
                <a:gd name="T14" fmla="*/ 136 w 152"/>
                <a:gd name="T15" fmla="*/ 1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36" y="16"/>
                  </a:moveTo>
                  <a:cubicBezTo>
                    <a:pt x="152" y="32"/>
                    <a:pt x="152" y="58"/>
                    <a:pt x="136" y="74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54" y="156"/>
                    <a:pt x="28" y="156"/>
                    <a:pt x="12" y="140"/>
                  </a:cubicBezTo>
                  <a:cubicBezTo>
                    <a:pt x="4" y="132"/>
                    <a:pt x="0" y="121"/>
                    <a:pt x="0" y="111"/>
                  </a:cubicBezTo>
                  <a:cubicBezTo>
                    <a:pt x="0" y="100"/>
                    <a:pt x="4" y="90"/>
                    <a:pt x="12" y="82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94" y="0"/>
                    <a:pt x="120" y="0"/>
                    <a:pt x="136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6" name="Freeform 460"/>
            <p:cNvSpPr>
              <a:spLocks noEditPoints="1"/>
            </p:cNvSpPr>
            <p:nvPr/>
          </p:nvSpPr>
          <p:spPr bwMode="auto">
            <a:xfrm>
              <a:off x="4170363" y="1525588"/>
              <a:ext cx="3863975" cy="3567113"/>
            </a:xfrm>
            <a:custGeom>
              <a:avLst/>
              <a:gdLst>
                <a:gd name="T0" fmla="*/ 1028 w 1028"/>
                <a:gd name="T1" fmla="*/ 514 h 949"/>
                <a:gd name="T2" fmla="*/ 787 w 1028"/>
                <a:gd name="T3" fmla="*/ 949 h 949"/>
                <a:gd name="T4" fmla="*/ 241 w 1028"/>
                <a:gd name="T5" fmla="*/ 949 h 949"/>
                <a:gd name="T6" fmla="*/ 0 w 1028"/>
                <a:gd name="T7" fmla="*/ 514 h 949"/>
                <a:gd name="T8" fmla="*/ 514 w 1028"/>
                <a:gd name="T9" fmla="*/ 0 h 949"/>
                <a:gd name="T10" fmla="*/ 1028 w 1028"/>
                <a:gd name="T11" fmla="*/ 514 h 949"/>
                <a:gd name="T12" fmla="*/ 714 w 1028"/>
                <a:gd name="T13" fmla="*/ 345 h 949"/>
                <a:gd name="T14" fmla="*/ 714 w 1028"/>
                <a:gd name="T15" fmla="*/ 251 h 949"/>
                <a:gd name="T16" fmla="*/ 632 w 1028"/>
                <a:gd name="T17" fmla="*/ 187 h 949"/>
                <a:gd name="T18" fmla="*/ 563 w 1028"/>
                <a:gd name="T19" fmla="*/ 187 h 949"/>
                <a:gd name="T20" fmla="*/ 563 w 1028"/>
                <a:gd name="T21" fmla="*/ 153 h 949"/>
                <a:gd name="T22" fmla="*/ 466 w 1028"/>
                <a:gd name="T23" fmla="*/ 153 h 949"/>
                <a:gd name="T24" fmla="*/ 466 w 1028"/>
                <a:gd name="T25" fmla="*/ 187 h 949"/>
                <a:gd name="T26" fmla="*/ 397 w 1028"/>
                <a:gd name="T27" fmla="*/ 187 h 949"/>
                <a:gd name="T28" fmla="*/ 316 w 1028"/>
                <a:gd name="T29" fmla="*/ 251 h 949"/>
                <a:gd name="T30" fmla="*/ 316 w 1028"/>
                <a:gd name="T31" fmla="*/ 438 h 949"/>
                <a:gd name="T32" fmla="*/ 397 w 1028"/>
                <a:gd name="T33" fmla="*/ 503 h 949"/>
                <a:gd name="T34" fmla="*/ 466 w 1028"/>
                <a:gd name="T35" fmla="*/ 503 h 949"/>
                <a:gd name="T36" fmla="*/ 466 w 1028"/>
                <a:gd name="T37" fmla="*/ 701 h 949"/>
                <a:gd name="T38" fmla="*/ 440 w 1028"/>
                <a:gd name="T39" fmla="*/ 701 h 949"/>
                <a:gd name="T40" fmla="*/ 389 w 1028"/>
                <a:gd name="T41" fmla="*/ 661 h 949"/>
                <a:gd name="T42" fmla="*/ 389 w 1028"/>
                <a:gd name="T43" fmla="*/ 602 h 949"/>
                <a:gd name="T44" fmla="*/ 315 w 1028"/>
                <a:gd name="T45" fmla="*/ 602 h 949"/>
                <a:gd name="T46" fmla="*/ 315 w 1028"/>
                <a:gd name="T47" fmla="*/ 696 h 949"/>
                <a:gd name="T48" fmla="*/ 396 w 1028"/>
                <a:gd name="T49" fmla="*/ 760 h 949"/>
                <a:gd name="T50" fmla="*/ 466 w 1028"/>
                <a:gd name="T51" fmla="*/ 760 h 949"/>
                <a:gd name="T52" fmla="*/ 466 w 1028"/>
                <a:gd name="T53" fmla="*/ 796 h 949"/>
                <a:gd name="T54" fmla="*/ 563 w 1028"/>
                <a:gd name="T55" fmla="*/ 796 h 949"/>
                <a:gd name="T56" fmla="*/ 563 w 1028"/>
                <a:gd name="T57" fmla="*/ 760 h 949"/>
                <a:gd name="T58" fmla="*/ 632 w 1028"/>
                <a:gd name="T59" fmla="*/ 760 h 949"/>
                <a:gd name="T60" fmla="*/ 713 w 1028"/>
                <a:gd name="T61" fmla="*/ 696 h 949"/>
                <a:gd name="T62" fmla="*/ 713 w 1028"/>
                <a:gd name="T63" fmla="*/ 509 h 949"/>
                <a:gd name="T64" fmla="*/ 632 w 1028"/>
                <a:gd name="T65" fmla="*/ 444 h 949"/>
                <a:gd name="T66" fmla="*/ 563 w 1028"/>
                <a:gd name="T67" fmla="*/ 444 h 949"/>
                <a:gd name="T68" fmla="*/ 563 w 1028"/>
                <a:gd name="T69" fmla="*/ 246 h 949"/>
                <a:gd name="T70" fmla="*/ 588 w 1028"/>
                <a:gd name="T71" fmla="*/ 246 h 949"/>
                <a:gd name="T72" fmla="*/ 639 w 1028"/>
                <a:gd name="T73" fmla="*/ 286 h 949"/>
                <a:gd name="T74" fmla="*/ 639 w 1028"/>
                <a:gd name="T75" fmla="*/ 345 h 949"/>
                <a:gd name="T76" fmla="*/ 714 w 1028"/>
                <a:gd name="T77" fmla="*/ 34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28" h="949">
                  <a:moveTo>
                    <a:pt x="1028" y="514"/>
                  </a:moveTo>
                  <a:cubicBezTo>
                    <a:pt x="1028" y="697"/>
                    <a:pt x="932" y="858"/>
                    <a:pt x="787" y="949"/>
                  </a:cubicBezTo>
                  <a:cubicBezTo>
                    <a:pt x="241" y="949"/>
                    <a:pt x="241" y="949"/>
                    <a:pt x="241" y="949"/>
                  </a:cubicBezTo>
                  <a:cubicBezTo>
                    <a:pt x="97" y="858"/>
                    <a:pt x="0" y="697"/>
                    <a:pt x="0" y="514"/>
                  </a:cubicBezTo>
                  <a:cubicBezTo>
                    <a:pt x="0" y="230"/>
                    <a:pt x="231" y="0"/>
                    <a:pt x="514" y="0"/>
                  </a:cubicBezTo>
                  <a:cubicBezTo>
                    <a:pt x="798" y="0"/>
                    <a:pt x="1028" y="230"/>
                    <a:pt x="1028" y="514"/>
                  </a:cubicBezTo>
                  <a:close/>
                  <a:moveTo>
                    <a:pt x="714" y="345"/>
                  </a:moveTo>
                  <a:cubicBezTo>
                    <a:pt x="714" y="251"/>
                    <a:pt x="714" y="251"/>
                    <a:pt x="714" y="251"/>
                  </a:cubicBezTo>
                  <a:cubicBezTo>
                    <a:pt x="714" y="216"/>
                    <a:pt x="677" y="187"/>
                    <a:pt x="632" y="187"/>
                  </a:cubicBezTo>
                  <a:cubicBezTo>
                    <a:pt x="563" y="187"/>
                    <a:pt x="563" y="187"/>
                    <a:pt x="563" y="187"/>
                  </a:cubicBezTo>
                  <a:cubicBezTo>
                    <a:pt x="563" y="153"/>
                    <a:pt x="563" y="153"/>
                    <a:pt x="563" y="153"/>
                  </a:cubicBezTo>
                  <a:cubicBezTo>
                    <a:pt x="466" y="153"/>
                    <a:pt x="466" y="153"/>
                    <a:pt x="466" y="153"/>
                  </a:cubicBezTo>
                  <a:cubicBezTo>
                    <a:pt x="466" y="187"/>
                    <a:pt x="466" y="187"/>
                    <a:pt x="466" y="187"/>
                  </a:cubicBezTo>
                  <a:cubicBezTo>
                    <a:pt x="397" y="187"/>
                    <a:pt x="397" y="187"/>
                    <a:pt x="397" y="187"/>
                  </a:cubicBezTo>
                  <a:cubicBezTo>
                    <a:pt x="352" y="187"/>
                    <a:pt x="316" y="216"/>
                    <a:pt x="316" y="251"/>
                  </a:cubicBezTo>
                  <a:cubicBezTo>
                    <a:pt x="316" y="438"/>
                    <a:pt x="316" y="438"/>
                    <a:pt x="316" y="438"/>
                  </a:cubicBezTo>
                  <a:cubicBezTo>
                    <a:pt x="316" y="474"/>
                    <a:pt x="352" y="503"/>
                    <a:pt x="397" y="503"/>
                  </a:cubicBezTo>
                  <a:cubicBezTo>
                    <a:pt x="466" y="503"/>
                    <a:pt x="466" y="503"/>
                    <a:pt x="466" y="503"/>
                  </a:cubicBezTo>
                  <a:cubicBezTo>
                    <a:pt x="466" y="701"/>
                    <a:pt x="466" y="701"/>
                    <a:pt x="466" y="701"/>
                  </a:cubicBezTo>
                  <a:cubicBezTo>
                    <a:pt x="440" y="701"/>
                    <a:pt x="440" y="701"/>
                    <a:pt x="440" y="701"/>
                  </a:cubicBezTo>
                  <a:cubicBezTo>
                    <a:pt x="412" y="701"/>
                    <a:pt x="389" y="683"/>
                    <a:pt x="389" y="661"/>
                  </a:cubicBezTo>
                  <a:cubicBezTo>
                    <a:pt x="389" y="602"/>
                    <a:pt x="389" y="602"/>
                    <a:pt x="389" y="602"/>
                  </a:cubicBezTo>
                  <a:cubicBezTo>
                    <a:pt x="315" y="602"/>
                    <a:pt x="315" y="602"/>
                    <a:pt x="315" y="602"/>
                  </a:cubicBezTo>
                  <a:cubicBezTo>
                    <a:pt x="315" y="696"/>
                    <a:pt x="315" y="696"/>
                    <a:pt x="315" y="696"/>
                  </a:cubicBezTo>
                  <a:cubicBezTo>
                    <a:pt x="315" y="731"/>
                    <a:pt x="351" y="760"/>
                    <a:pt x="396" y="760"/>
                  </a:cubicBezTo>
                  <a:cubicBezTo>
                    <a:pt x="466" y="760"/>
                    <a:pt x="466" y="760"/>
                    <a:pt x="466" y="760"/>
                  </a:cubicBezTo>
                  <a:cubicBezTo>
                    <a:pt x="466" y="796"/>
                    <a:pt x="466" y="796"/>
                    <a:pt x="466" y="796"/>
                  </a:cubicBezTo>
                  <a:cubicBezTo>
                    <a:pt x="563" y="796"/>
                    <a:pt x="563" y="796"/>
                    <a:pt x="563" y="796"/>
                  </a:cubicBezTo>
                  <a:cubicBezTo>
                    <a:pt x="563" y="760"/>
                    <a:pt x="563" y="760"/>
                    <a:pt x="563" y="760"/>
                  </a:cubicBezTo>
                  <a:cubicBezTo>
                    <a:pt x="632" y="760"/>
                    <a:pt x="632" y="760"/>
                    <a:pt x="632" y="760"/>
                  </a:cubicBezTo>
                  <a:cubicBezTo>
                    <a:pt x="677" y="760"/>
                    <a:pt x="713" y="731"/>
                    <a:pt x="713" y="696"/>
                  </a:cubicBezTo>
                  <a:cubicBezTo>
                    <a:pt x="713" y="509"/>
                    <a:pt x="713" y="509"/>
                    <a:pt x="713" y="509"/>
                  </a:cubicBezTo>
                  <a:cubicBezTo>
                    <a:pt x="713" y="473"/>
                    <a:pt x="677" y="444"/>
                    <a:pt x="632" y="444"/>
                  </a:cubicBezTo>
                  <a:cubicBezTo>
                    <a:pt x="563" y="444"/>
                    <a:pt x="563" y="444"/>
                    <a:pt x="563" y="444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88" y="246"/>
                    <a:pt x="588" y="246"/>
                    <a:pt x="588" y="246"/>
                  </a:cubicBezTo>
                  <a:cubicBezTo>
                    <a:pt x="617" y="246"/>
                    <a:pt x="639" y="264"/>
                    <a:pt x="639" y="286"/>
                  </a:cubicBezTo>
                  <a:cubicBezTo>
                    <a:pt x="639" y="345"/>
                    <a:pt x="639" y="345"/>
                    <a:pt x="639" y="345"/>
                  </a:cubicBezTo>
                  <a:lnTo>
                    <a:pt x="714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7" name="Freeform 461"/>
            <p:cNvSpPr/>
            <p:nvPr/>
          </p:nvSpPr>
          <p:spPr bwMode="auto">
            <a:xfrm>
              <a:off x="5187951" y="5254626"/>
              <a:ext cx="1827213" cy="209550"/>
            </a:xfrm>
            <a:custGeom>
              <a:avLst/>
              <a:gdLst>
                <a:gd name="T0" fmla="*/ 436 w 486"/>
                <a:gd name="T1" fmla="*/ 0 h 56"/>
                <a:gd name="T2" fmla="*/ 486 w 486"/>
                <a:gd name="T3" fmla="*/ 28 h 56"/>
                <a:gd name="T4" fmla="*/ 436 w 486"/>
                <a:gd name="T5" fmla="*/ 56 h 56"/>
                <a:gd name="T6" fmla="*/ 51 w 486"/>
                <a:gd name="T7" fmla="*/ 56 h 56"/>
                <a:gd name="T8" fmla="*/ 0 w 486"/>
                <a:gd name="T9" fmla="*/ 28 h 56"/>
                <a:gd name="T10" fmla="*/ 15 w 486"/>
                <a:gd name="T11" fmla="*/ 8 h 56"/>
                <a:gd name="T12" fmla="*/ 51 w 486"/>
                <a:gd name="T13" fmla="*/ 0 h 56"/>
                <a:gd name="T14" fmla="*/ 436 w 486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6" h="56">
                  <a:moveTo>
                    <a:pt x="436" y="0"/>
                  </a:moveTo>
                  <a:cubicBezTo>
                    <a:pt x="464" y="0"/>
                    <a:pt x="486" y="13"/>
                    <a:pt x="486" y="28"/>
                  </a:cubicBezTo>
                  <a:cubicBezTo>
                    <a:pt x="486" y="44"/>
                    <a:pt x="464" y="56"/>
                    <a:pt x="436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23" y="56"/>
                    <a:pt x="0" y="44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1" y="0"/>
                  </a:cubicBezTo>
                  <a:lnTo>
                    <a:pt x="4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8" name="Freeform 462"/>
            <p:cNvSpPr/>
            <p:nvPr/>
          </p:nvSpPr>
          <p:spPr bwMode="auto">
            <a:xfrm>
              <a:off x="5368926" y="5576888"/>
              <a:ext cx="1470025" cy="211138"/>
            </a:xfrm>
            <a:custGeom>
              <a:avLst/>
              <a:gdLst>
                <a:gd name="T0" fmla="*/ 341 w 391"/>
                <a:gd name="T1" fmla="*/ 0 h 56"/>
                <a:gd name="T2" fmla="*/ 391 w 391"/>
                <a:gd name="T3" fmla="*/ 28 h 56"/>
                <a:gd name="T4" fmla="*/ 341 w 391"/>
                <a:gd name="T5" fmla="*/ 56 h 56"/>
                <a:gd name="T6" fmla="*/ 50 w 391"/>
                <a:gd name="T7" fmla="*/ 56 h 56"/>
                <a:gd name="T8" fmla="*/ 0 w 391"/>
                <a:gd name="T9" fmla="*/ 28 h 56"/>
                <a:gd name="T10" fmla="*/ 14 w 391"/>
                <a:gd name="T11" fmla="*/ 8 h 56"/>
                <a:gd name="T12" fmla="*/ 50 w 391"/>
                <a:gd name="T13" fmla="*/ 0 h 56"/>
                <a:gd name="T14" fmla="*/ 341 w 391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56">
                  <a:moveTo>
                    <a:pt x="341" y="0"/>
                  </a:moveTo>
                  <a:cubicBezTo>
                    <a:pt x="369" y="0"/>
                    <a:pt x="391" y="12"/>
                    <a:pt x="391" y="28"/>
                  </a:cubicBezTo>
                  <a:cubicBezTo>
                    <a:pt x="391" y="43"/>
                    <a:pt x="369" y="56"/>
                    <a:pt x="341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2" y="56"/>
                    <a:pt x="0" y="43"/>
                    <a:pt x="0" y="28"/>
                  </a:cubicBezTo>
                  <a:cubicBezTo>
                    <a:pt x="0" y="20"/>
                    <a:pt x="5" y="13"/>
                    <a:pt x="14" y="8"/>
                  </a:cubicBezTo>
                  <a:cubicBezTo>
                    <a:pt x="24" y="3"/>
                    <a:pt x="36" y="0"/>
                    <a:pt x="50" y="0"/>
                  </a:cubicBezTo>
                  <a:lnTo>
                    <a:pt x="3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9" name="Freeform 463"/>
            <p:cNvSpPr/>
            <p:nvPr/>
          </p:nvSpPr>
          <p:spPr bwMode="auto">
            <a:xfrm>
              <a:off x="5556251" y="5895976"/>
              <a:ext cx="1090613" cy="211138"/>
            </a:xfrm>
            <a:custGeom>
              <a:avLst/>
              <a:gdLst>
                <a:gd name="T0" fmla="*/ 240 w 290"/>
                <a:gd name="T1" fmla="*/ 0 h 56"/>
                <a:gd name="T2" fmla="*/ 290 w 290"/>
                <a:gd name="T3" fmla="*/ 28 h 56"/>
                <a:gd name="T4" fmla="*/ 240 w 290"/>
                <a:gd name="T5" fmla="*/ 56 h 56"/>
                <a:gd name="T6" fmla="*/ 50 w 290"/>
                <a:gd name="T7" fmla="*/ 56 h 56"/>
                <a:gd name="T8" fmla="*/ 0 w 290"/>
                <a:gd name="T9" fmla="*/ 28 h 56"/>
                <a:gd name="T10" fmla="*/ 15 w 290"/>
                <a:gd name="T11" fmla="*/ 8 h 56"/>
                <a:gd name="T12" fmla="*/ 50 w 290"/>
                <a:gd name="T13" fmla="*/ 0 h 56"/>
                <a:gd name="T14" fmla="*/ 240 w 290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56">
                  <a:moveTo>
                    <a:pt x="240" y="0"/>
                  </a:moveTo>
                  <a:cubicBezTo>
                    <a:pt x="268" y="0"/>
                    <a:pt x="290" y="12"/>
                    <a:pt x="290" y="28"/>
                  </a:cubicBezTo>
                  <a:cubicBezTo>
                    <a:pt x="290" y="43"/>
                    <a:pt x="268" y="56"/>
                    <a:pt x="24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3" y="56"/>
                    <a:pt x="0" y="43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0" y="0"/>
                  </a:cubicBezTo>
                  <a:lnTo>
                    <a:pt x="2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0" name="Freeform 464"/>
            <p:cNvSpPr/>
            <p:nvPr/>
          </p:nvSpPr>
          <p:spPr bwMode="auto">
            <a:xfrm>
              <a:off x="6286501" y="3416301"/>
              <a:ext cx="285750" cy="744538"/>
            </a:xfrm>
            <a:custGeom>
              <a:avLst/>
              <a:gdLst>
                <a:gd name="T0" fmla="*/ 76 w 76"/>
                <a:gd name="T1" fmla="*/ 41 h 198"/>
                <a:gd name="T2" fmla="*/ 76 w 76"/>
                <a:gd name="T3" fmla="*/ 158 h 198"/>
                <a:gd name="T4" fmla="*/ 25 w 76"/>
                <a:gd name="T5" fmla="*/ 198 h 198"/>
                <a:gd name="T6" fmla="*/ 0 w 76"/>
                <a:gd name="T7" fmla="*/ 198 h 198"/>
                <a:gd name="T8" fmla="*/ 0 w 76"/>
                <a:gd name="T9" fmla="*/ 0 h 198"/>
                <a:gd name="T10" fmla="*/ 25 w 76"/>
                <a:gd name="T11" fmla="*/ 0 h 198"/>
                <a:gd name="T12" fmla="*/ 76 w 76"/>
                <a:gd name="T13" fmla="*/ 4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41"/>
                  </a:moveTo>
                  <a:cubicBezTo>
                    <a:pt x="76" y="158"/>
                    <a:pt x="76" y="158"/>
                    <a:pt x="76" y="158"/>
                  </a:cubicBezTo>
                  <a:cubicBezTo>
                    <a:pt x="76" y="180"/>
                    <a:pt x="53" y="198"/>
                    <a:pt x="25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3" y="0"/>
                    <a:pt x="76" y="18"/>
                    <a:pt x="76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1" name="Freeform 465"/>
            <p:cNvSpPr/>
            <p:nvPr/>
          </p:nvSpPr>
          <p:spPr bwMode="auto">
            <a:xfrm>
              <a:off x="5948363" y="754063"/>
              <a:ext cx="307975" cy="658813"/>
            </a:xfrm>
            <a:custGeom>
              <a:avLst/>
              <a:gdLst>
                <a:gd name="T0" fmla="*/ 82 w 82"/>
                <a:gd name="T1" fmla="*/ 41 h 175"/>
                <a:gd name="T2" fmla="*/ 82 w 82"/>
                <a:gd name="T3" fmla="*/ 134 h 175"/>
                <a:gd name="T4" fmla="*/ 41 w 82"/>
                <a:gd name="T5" fmla="*/ 175 h 175"/>
                <a:gd name="T6" fmla="*/ 12 w 82"/>
                <a:gd name="T7" fmla="*/ 163 h 175"/>
                <a:gd name="T8" fmla="*/ 0 w 82"/>
                <a:gd name="T9" fmla="*/ 134 h 175"/>
                <a:gd name="T10" fmla="*/ 0 w 82"/>
                <a:gd name="T11" fmla="*/ 41 h 175"/>
                <a:gd name="T12" fmla="*/ 41 w 82"/>
                <a:gd name="T13" fmla="*/ 0 h 175"/>
                <a:gd name="T14" fmla="*/ 82 w 82"/>
                <a:gd name="T15" fmla="*/ 4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75">
                  <a:moveTo>
                    <a:pt x="82" y="41"/>
                  </a:moveTo>
                  <a:cubicBezTo>
                    <a:pt x="82" y="134"/>
                    <a:pt x="82" y="134"/>
                    <a:pt x="82" y="134"/>
                  </a:cubicBezTo>
                  <a:cubicBezTo>
                    <a:pt x="82" y="157"/>
                    <a:pt x="64" y="175"/>
                    <a:pt x="41" y="175"/>
                  </a:cubicBezTo>
                  <a:cubicBezTo>
                    <a:pt x="30" y="175"/>
                    <a:pt x="20" y="171"/>
                    <a:pt x="12" y="163"/>
                  </a:cubicBezTo>
                  <a:cubicBezTo>
                    <a:pt x="5" y="156"/>
                    <a:pt x="0" y="146"/>
                    <a:pt x="0" y="1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2" name="Freeform 466"/>
            <p:cNvSpPr/>
            <p:nvPr/>
          </p:nvSpPr>
          <p:spPr bwMode="auto">
            <a:xfrm>
              <a:off x="5635626" y="2449513"/>
              <a:ext cx="285750" cy="744538"/>
            </a:xfrm>
            <a:custGeom>
              <a:avLst/>
              <a:gdLst>
                <a:gd name="T0" fmla="*/ 76 w 76"/>
                <a:gd name="T1" fmla="*/ 0 h 198"/>
                <a:gd name="T2" fmla="*/ 76 w 76"/>
                <a:gd name="T3" fmla="*/ 198 h 198"/>
                <a:gd name="T4" fmla="*/ 51 w 76"/>
                <a:gd name="T5" fmla="*/ 198 h 198"/>
                <a:gd name="T6" fmla="*/ 0 w 76"/>
                <a:gd name="T7" fmla="*/ 157 h 198"/>
                <a:gd name="T8" fmla="*/ 0 w 76"/>
                <a:gd name="T9" fmla="*/ 40 h 198"/>
                <a:gd name="T10" fmla="*/ 51 w 76"/>
                <a:gd name="T11" fmla="*/ 0 h 198"/>
                <a:gd name="T12" fmla="*/ 76 w 76"/>
                <a:gd name="T1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0"/>
                  </a:moveTo>
                  <a:cubicBezTo>
                    <a:pt x="76" y="198"/>
                    <a:pt x="76" y="198"/>
                    <a:pt x="76" y="19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23" y="198"/>
                    <a:pt x="0" y="180"/>
                    <a:pt x="0" y="15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23" y="0"/>
                    <a:pt x="51" y="0"/>
                  </a:cubicBez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3" name="Freeform 467"/>
            <p:cNvSpPr/>
            <p:nvPr/>
          </p:nvSpPr>
          <p:spPr bwMode="auto">
            <a:xfrm>
              <a:off x="3951288" y="1539876"/>
              <a:ext cx="571500" cy="587375"/>
            </a:xfrm>
            <a:custGeom>
              <a:avLst/>
              <a:gdLst>
                <a:gd name="T0" fmla="*/ 140 w 152"/>
                <a:gd name="T1" fmla="*/ 82 h 156"/>
                <a:gd name="T2" fmla="*/ 152 w 152"/>
                <a:gd name="T3" fmla="*/ 111 h 156"/>
                <a:gd name="T4" fmla="*/ 140 w 152"/>
                <a:gd name="T5" fmla="*/ 140 h 156"/>
                <a:gd name="T6" fmla="*/ 82 w 152"/>
                <a:gd name="T7" fmla="*/ 140 h 156"/>
                <a:gd name="T8" fmla="*/ 16 w 152"/>
                <a:gd name="T9" fmla="*/ 74 h 156"/>
                <a:gd name="T10" fmla="*/ 16 w 152"/>
                <a:gd name="T11" fmla="*/ 16 h 156"/>
                <a:gd name="T12" fmla="*/ 74 w 152"/>
                <a:gd name="T13" fmla="*/ 16 h 156"/>
                <a:gd name="T14" fmla="*/ 140 w 152"/>
                <a:gd name="T15" fmla="*/ 8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40" y="82"/>
                  </a:moveTo>
                  <a:cubicBezTo>
                    <a:pt x="148" y="90"/>
                    <a:pt x="152" y="100"/>
                    <a:pt x="152" y="111"/>
                  </a:cubicBezTo>
                  <a:cubicBezTo>
                    <a:pt x="152" y="121"/>
                    <a:pt x="148" y="132"/>
                    <a:pt x="140" y="140"/>
                  </a:cubicBezTo>
                  <a:cubicBezTo>
                    <a:pt x="124" y="156"/>
                    <a:pt x="98" y="156"/>
                    <a:pt x="82" y="140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0" y="58"/>
                    <a:pt x="0" y="32"/>
                    <a:pt x="16" y="16"/>
                  </a:cubicBezTo>
                  <a:cubicBezTo>
                    <a:pt x="32" y="0"/>
                    <a:pt x="58" y="0"/>
                    <a:pt x="74" y="16"/>
                  </a:cubicBezTo>
                  <a:lnTo>
                    <a:pt x="140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4" name="Freeform 468"/>
            <p:cNvSpPr/>
            <p:nvPr/>
          </p:nvSpPr>
          <p:spPr bwMode="auto">
            <a:xfrm>
              <a:off x="3294063" y="3122613"/>
              <a:ext cx="657225" cy="307975"/>
            </a:xfrm>
            <a:custGeom>
              <a:avLst/>
              <a:gdLst>
                <a:gd name="T0" fmla="*/ 134 w 175"/>
                <a:gd name="T1" fmla="*/ 0 h 82"/>
                <a:gd name="T2" fmla="*/ 175 w 175"/>
                <a:gd name="T3" fmla="*/ 41 h 82"/>
                <a:gd name="T4" fmla="*/ 134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4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4" y="0"/>
                  </a:moveTo>
                  <a:cubicBezTo>
                    <a:pt x="156" y="0"/>
                    <a:pt x="175" y="19"/>
                    <a:pt x="175" y="41"/>
                  </a:cubicBezTo>
                  <a:cubicBezTo>
                    <a:pt x="175" y="64"/>
                    <a:pt x="156" y="82"/>
                    <a:pt x="134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8" y="82"/>
                    <a:pt x="0" y="64"/>
                    <a:pt x="0" y="41"/>
                  </a:cubicBezTo>
                  <a:cubicBezTo>
                    <a:pt x="0" y="30"/>
                    <a:pt x="4" y="20"/>
                    <a:pt x="12" y="12"/>
                  </a:cubicBezTo>
                  <a:cubicBezTo>
                    <a:pt x="19" y="5"/>
                    <a:pt x="29" y="0"/>
                    <a:pt x="41" y="0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25" name="六边形 224"/>
          <p:cNvSpPr/>
          <p:nvPr/>
        </p:nvSpPr>
        <p:spPr>
          <a:xfrm>
            <a:off x="4644360" y="1763823"/>
            <a:ext cx="274729" cy="27469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6" name="六边形 225"/>
          <p:cNvSpPr/>
          <p:nvPr/>
        </p:nvSpPr>
        <p:spPr>
          <a:xfrm>
            <a:off x="4348077" y="1882125"/>
            <a:ext cx="137365" cy="137347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7" name="六边形 226"/>
          <p:cNvSpPr/>
          <p:nvPr/>
        </p:nvSpPr>
        <p:spPr>
          <a:xfrm>
            <a:off x="5154252" y="1760979"/>
            <a:ext cx="137365" cy="137347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8" name="六边形 227"/>
          <p:cNvSpPr/>
          <p:nvPr/>
        </p:nvSpPr>
        <p:spPr>
          <a:xfrm>
            <a:off x="3626583" y="1631547"/>
            <a:ext cx="250411" cy="25037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9" name="六边形 228"/>
          <p:cNvSpPr/>
          <p:nvPr/>
        </p:nvSpPr>
        <p:spPr>
          <a:xfrm>
            <a:off x="3927755" y="1606204"/>
            <a:ext cx="274729" cy="27469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0" name="六边形 229"/>
          <p:cNvSpPr/>
          <p:nvPr/>
        </p:nvSpPr>
        <p:spPr>
          <a:xfrm>
            <a:off x="4162540" y="1892629"/>
            <a:ext cx="137365" cy="137347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1" name="六边形 230"/>
          <p:cNvSpPr/>
          <p:nvPr/>
        </p:nvSpPr>
        <p:spPr>
          <a:xfrm>
            <a:off x="5298014" y="1707640"/>
            <a:ext cx="322095" cy="32205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2" name="六边形 231"/>
          <p:cNvSpPr/>
          <p:nvPr/>
        </p:nvSpPr>
        <p:spPr>
          <a:xfrm>
            <a:off x="3299198" y="1763693"/>
            <a:ext cx="274729" cy="27469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3" name="六边形 232"/>
          <p:cNvSpPr/>
          <p:nvPr/>
        </p:nvSpPr>
        <p:spPr>
          <a:xfrm>
            <a:off x="3014037" y="1894884"/>
            <a:ext cx="137365" cy="137347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4" name="六边形 233"/>
          <p:cNvSpPr/>
          <p:nvPr/>
        </p:nvSpPr>
        <p:spPr>
          <a:xfrm>
            <a:off x="4864408" y="1580479"/>
            <a:ext cx="274729" cy="27469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5" name="六边形 234"/>
          <p:cNvSpPr/>
          <p:nvPr/>
        </p:nvSpPr>
        <p:spPr>
          <a:xfrm>
            <a:off x="3782891" y="1816739"/>
            <a:ext cx="137365" cy="137347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36" name="组合 235"/>
          <p:cNvGrpSpPr/>
          <p:nvPr/>
        </p:nvGrpSpPr>
        <p:grpSpPr>
          <a:xfrm>
            <a:off x="3674734" y="362632"/>
            <a:ext cx="1583805" cy="137348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7" name="同心圆 23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392113" y="760413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39" name="矩形 238"/>
          <p:cNvSpPr/>
          <p:nvPr/>
        </p:nvSpPr>
        <p:spPr>
          <a:xfrm>
            <a:off x="3927755" y="754432"/>
            <a:ext cx="1114347" cy="523059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defTabSz="9340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目 录</a:t>
            </a:r>
            <a:endParaRPr lang="zh-CN" altLang="en-US" sz="2800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0" name="六边形 239"/>
          <p:cNvSpPr/>
          <p:nvPr/>
        </p:nvSpPr>
        <p:spPr>
          <a:xfrm>
            <a:off x="5729811" y="1892629"/>
            <a:ext cx="137365" cy="137347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1" name="Rectangle 4"/>
          <p:cNvSpPr txBox="1">
            <a:spLocks noChangeArrowheads="1"/>
          </p:cNvSpPr>
          <p:nvPr/>
        </p:nvSpPr>
        <p:spPr bwMode="auto">
          <a:xfrm>
            <a:off x="3818526" y="850208"/>
            <a:ext cx="1372220" cy="380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50" tIns="34275" rIns="68550" bIns="3427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0" kern="0" dirty="0">
              <a:solidFill>
                <a:srgbClr val="00B0F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2" name="Rectangle 4"/>
          <p:cNvSpPr txBox="1">
            <a:spLocks noChangeArrowheads="1"/>
          </p:cNvSpPr>
          <p:nvPr/>
        </p:nvSpPr>
        <p:spPr bwMode="auto">
          <a:xfrm>
            <a:off x="593795" y="4228551"/>
            <a:ext cx="1581633" cy="380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50" tIns="34275" rIns="68550" bIns="3427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电信网络诈骗的定义</a:t>
            </a:r>
            <a:endParaRPr lang="zh-CN" altLang="en-US" sz="1200" b="0" kern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4" name="Rectangle 4"/>
          <p:cNvSpPr txBox="1">
            <a:spLocks noChangeArrowheads="1"/>
          </p:cNvSpPr>
          <p:nvPr/>
        </p:nvSpPr>
        <p:spPr bwMode="auto">
          <a:xfrm>
            <a:off x="2213658" y="4236217"/>
            <a:ext cx="1514783" cy="380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50" tIns="34275" rIns="68550" bIns="3427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电信网络诈骗的特征</a:t>
            </a:r>
            <a:endParaRPr lang="zh-CN" altLang="en-US" sz="1200" b="0" kern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6" name="Rectangle 4"/>
          <p:cNvSpPr txBox="1">
            <a:spLocks noChangeArrowheads="1"/>
          </p:cNvSpPr>
          <p:nvPr/>
        </p:nvSpPr>
        <p:spPr bwMode="auto">
          <a:xfrm>
            <a:off x="3876994" y="4218545"/>
            <a:ext cx="1372220" cy="380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50" tIns="34275" rIns="68550" bIns="3427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当前的形势</a:t>
            </a:r>
            <a:endParaRPr lang="zh-CN" altLang="en-US" sz="1200" b="0" kern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8" name="Rectangle 4"/>
          <p:cNvSpPr txBox="1">
            <a:spLocks noChangeArrowheads="1"/>
          </p:cNvSpPr>
          <p:nvPr/>
        </p:nvSpPr>
        <p:spPr bwMode="auto">
          <a:xfrm>
            <a:off x="5322755" y="4218545"/>
            <a:ext cx="1733941" cy="380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50" tIns="34275" rIns="68550" bIns="3427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校园电信网络诈骗的</a:t>
            </a:r>
            <a:endParaRPr lang="en-US" altLang="zh-CN" sz="1200" b="0" kern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常见类型</a:t>
            </a:r>
            <a:endParaRPr lang="zh-CN" altLang="en-US" sz="1200" b="0" kern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0" name="Rectangle 4"/>
          <p:cNvSpPr txBox="1">
            <a:spLocks noChangeArrowheads="1"/>
          </p:cNvSpPr>
          <p:nvPr/>
        </p:nvSpPr>
        <p:spPr bwMode="auto">
          <a:xfrm>
            <a:off x="6980849" y="4214952"/>
            <a:ext cx="1733941" cy="380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50" tIns="34275" rIns="68550" bIns="3427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如何防范电信网络诈骗</a:t>
            </a:r>
            <a:endParaRPr lang="zh-CN" altLang="en-US" sz="1200" b="0" kern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7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7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7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7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9" grpId="0"/>
      <p:bldP spid="240" grpId="0" animBg="1"/>
      <p:bldP spid="241" grpId="0"/>
      <p:bldP spid="242" grpId="0"/>
      <p:bldP spid="244" grpId="0"/>
      <p:bldP spid="246" grpId="0"/>
      <p:bldP spid="248" grpId="0"/>
      <p:bldP spid="2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41"/>
          <p:cNvGrpSpPr/>
          <p:nvPr/>
        </p:nvGrpSpPr>
        <p:grpSpPr bwMode="auto">
          <a:xfrm>
            <a:off x="4049603" y="1717764"/>
            <a:ext cx="1507135" cy="638175"/>
            <a:chOff x="-82" y="0"/>
            <a:chExt cx="2501" cy="1072"/>
          </a:xfrm>
        </p:grpSpPr>
        <p:sp>
          <p:nvSpPr>
            <p:cNvPr id="119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" name="Rectangle 43"/>
            <p:cNvSpPr/>
            <p:nvPr/>
          </p:nvSpPr>
          <p:spPr bwMode="auto">
            <a:xfrm>
              <a:off x="-82" y="33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>
                <a:buFont typeface="Arial" panose="020B0604020202020204" pitchFamily="34" charset="0"/>
                <a:buNone/>
              </a:pPr>
              <a:endParaRPr lang="zh-CN" altLang="en-US" sz="1100" b="1" dirty="0">
                <a:solidFill>
                  <a:schemeClr val="bg1">
                    <a:lumMod val="50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</p:grpSp>
      <p:sp>
        <p:nvSpPr>
          <p:cNvPr id="121" name="Freeform 9"/>
          <p:cNvSpPr>
            <a:spLocks noEditPoints="1"/>
          </p:cNvSpPr>
          <p:nvPr/>
        </p:nvSpPr>
        <p:spPr bwMode="auto">
          <a:xfrm>
            <a:off x="3529499" y="1908449"/>
            <a:ext cx="281873" cy="224397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1" name="Freeform 8"/>
          <p:cNvSpPr>
            <a:spLocks noEditPoints="1"/>
          </p:cNvSpPr>
          <p:nvPr/>
        </p:nvSpPr>
        <p:spPr bwMode="auto">
          <a:xfrm>
            <a:off x="6405506" y="1948698"/>
            <a:ext cx="244391" cy="242169"/>
          </a:xfrm>
          <a:custGeom>
            <a:avLst/>
            <a:gdLst>
              <a:gd name="T0" fmla="*/ 18 w 138"/>
              <a:gd name="T1" fmla="*/ 69 h 138"/>
              <a:gd name="T2" fmla="*/ 0 w 138"/>
              <a:gd name="T3" fmla="*/ 69 h 138"/>
              <a:gd name="T4" fmla="*/ 0 w 138"/>
              <a:gd name="T5" fmla="*/ 121 h 138"/>
              <a:gd name="T6" fmla="*/ 18 w 138"/>
              <a:gd name="T7" fmla="*/ 138 h 138"/>
              <a:gd name="T8" fmla="*/ 69 w 138"/>
              <a:gd name="T9" fmla="*/ 138 h 138"/>
              <a:gd name="T10" fmla="*/ 69 w 138"/>
              <a:gd name="T11" fmla="*/ 121 h 138"/>
              <a:gd name="T12" fmla="*/ 18 w 138"/>
              <a:gd name="T13" fmla="*/ 121 h 138"/>
              <a:gd name="T14" fmla="*/ 18 w 138"/>
              <a:gd name="T15" fmla="*/ 69 h 138"/>
              <a:gd name="T16" fmla="*/ 121 w 138"/>
              <a:gd name="T17" fmla="*/ 86 h 138"/>
              <a:gd name="T18" fmla="*/ 52 w 138"/>
              <a:gd name="T19" fmla="*/ 86 h 138"/>
              <a:gd name="T20" fmla="*/ 52 w 138"/>
              <a:gd name="T21" fmla="*/ 18 h 138"/>
              <a:gd name="T22" fmla="*/ 121 w 138"/>
              <a:gd name="T23" fmla="*/ 18 h 138"/>
              <a:gd name="T24" fmla="*/ 121 w 138"/>
              <a:gd name="T25" fmla="*/ 86 h 138"/>
              <a:gd name="T26" fmla="*/ 121 w 138"/>
              <a:gd name="T27" fmla="*/ 0 h 138"/>
              <a:gd name="T28" fmla="*/ 52 w 138"/>
              <a:gd name="T29" fmla="*/ 0 h 138"/>
              <a:gd name="T30" fmla="*/ 35 w 138"/>
              <a:gd name="T31" fmla="*/ 17 h 138"/>
              <a:gd name="T32" fmla="*/ 35 w 138"/>
              <a:gd name="T33" fmla="*/ 86 h 138"/>
              <a:gd name="T34" fmla="*/ 52 w 138"/>
              <a:gd name="T35" fmla="*/ 103 h 138"/>
              <a:gd name="T36" fmla="*/ 121 w 138"/>
              <a:gd name="T37" fmla="*/ 103 h 138"/>
              <a:gd name="T38" fmla="*/ 138 w 138"/>
              <a:gd name="T39" fmla="*/ 86 h 138"/>
              <a:gd name="T40" fmla="*/ 138 w 138"/>
              <a:gd name="T41" fmla="*/ 18 h 138"/>
              <a:gd name="T42" fmla="*/ 121 w 138"/>
              <a:gd name="T4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8" h="138">
                <a:moveTo>
                  <a:pt x="18" y="69"/>
                </a:moveTo>
                <a:cubicBezTo>
                  <a:pt x="0" y="69"/>
                  <a:pt x="0" y="69"/>
                  <a:pt x="0" y="69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30"/>
                  <a:pt x="8" y="138"/>
                  <a:pt x="18" y="138"/>
                </a:cubicBezTo>
                <a:cubicBezTo>
                  <a:pt x="69" y="138"/>
                  <a:pt x="69" y="138"/>
                  <a:pt x="69" y="138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8" y="69"/>
                  <a:pt x="18" y="69"/>
                  <a:pt x="18" y="69"/>
                </a:cubicBezTo>
                <a:close/>
                <a:moveTo>
                  <a:pt x="121" y="86"/>
                </a:moveTo>
                <a:cubicBezTo>
                  <a:pt x="52" y="86"/>
                  <a:pt x="52" y="86"/>
                  <a:pt x="52" y="86"/>
                </a:cubicBezTo>
                <a:cubicBezTo>
                  <a:pt x="52" y="18"/>
                  <a:pt x="52" y="18"/>
                  <a:pt x="52" y="18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1" y="86"/>
                  <a:pt x="121" y="86"/>
                  <a:pt x="121" y="86"/>
                </a:cubicBezTo>
                <a:close/>
                <a:moveTo>
                  <a:pt x="121" y="0"/>
                </a:moveTo>
                <a:cubicBezTo>
                  <a:pt x="52" y="0"/>
                  <a:pt x="52" y="0"/>
                  <a:pt x="52" y="0"/>
                </a:cubicBezTo>
                <a:cubicBezTo>
                  <a:pt x="42" y="0"/>
                  <a:pt x="35" y="8"/>
                  <a:pt x="35" y="17"/>
                </a:cubicBezTo>
                <a:cubicBezTo>
                  <a:pt x="35" y="86"/>
                  <a:pt x="35" y="86"/>
                  <a:pt x="35" y="86"/>
                </a:cubicBezTo>
                <a:cubicBezTo>
                  <a:pt x="35" y="96"/>
                  <a:pt x="42" y="103"/>
                  <a:pt x="52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30" y="103"/>
                  <a:pt x="138" y="96"/>
                  <a:pt x="138" y="86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8"/>
                  <a:pt x="130" y="0"/>
                  <a:pt x="1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9" name="Rectangle 42"/>
          <p:cNvSpPr/>
          <p:nvPr/>
        </p:nvSpPr>
        <p:spPr bwMode="auto">
          <a:xfrm>
            <a:off x="4099017" y="3177813"/>
            <a:ext cx="1457721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1" name="Freeform 7"/>
          <p:cNvSpPr/>
          <p:nvPr/>
        </p:nvSpPr>
        <p:spPr bwMode="auto">
          <a:xfrm>
            <a:off x="3521501" y="3339383"/>
            <a:ext cx="296118" cy="297714"/>
          </a:xfrm>
          <a:custGeom>
            <a:avLst/>
            <a:gdLst>
              <a:gd name="T0" fmla="*/ 48 w 167"/>
              <a:gd name="T1" fmla="*/ 170 h 170"/>
              <a:gd name="T2" fmla="*/ 18 w 167"/>
              <a:gd name="T3" fmla="*/ 158 h 170"/>
              <a:gd name="T4" fmla="*/ 20 w 167"/>
              <a:gd name="T5" fmla="*/ 97 h 170"/>
              <a:gd name="T6" fmla="*/ 105 w 167"/>
              <a:gd name="T7" fmla="*/ 12 h 170"/>
              <a:gd name="T8" fmla="*/ 135 w 167"/>
              <a:gd name="T9" fmla="*/ 3 h 170"/>
              <a:gd name="T10" fmla="*/ 157 w 167"/>
              <a:gd name="T11" fmla="*/ 24 h 170"/>
              <a:gd name="T12" fmla="*/ 148 w 167"/>
              <a:gd name="T13" fmla="*/ 54 h 170"/>
              <a:gd name="T14" fmla="*/ 66 w 167"/>
              <a:gd name="T15" fmla="*/ 136 h 170"/>
              <a:gd name="T16" fmla="*/ 51 w 167"/>
              <a:gd name="T17" fmla="*/ 143 h 170"/>
              <a:gd name="T18" fmla="*/ 38 w 167"/>
              <a:gd name="T19" fmla="*/ 139 h 170"/>
              <a:gd name="T20" fmla="*/ 41 w 167"/>
              <a:gd name="T21" fmla="*/ 110 h 170"/>
              <a:gd name="T22" fmla="*/ 98 w 167"/>
              <a:gd name="T23" fmla="*/ 53 h 170"/>
              <a:gd name="T24" fmla="*/ 106 w 167"/>
              <a:gd name="T25" fmla="*/ 53 h 170"/>
              <a:gd name="T26" fmla="*/ 106 w 167"/>
              <a:gd name="T27" fmla="*/ 62 h 170"/>
              <a:gd name="T28" fmla="*/ 49 w 167"/>
              <a:gd name="T29" fmla="*/ 119 h 170"/>
              <a:gd name="T30" fmla="*/ 46 w 167"/>
              <a:gd name="T31" fmla="*/ 130 h 170"/>
              <a:gd name="T32" fmla="*/ 50 w 167"/>
              <a:gd name="T33" fmla="*/ 132 h 170"/>
              <a:gd name="T34" fmla="*/ 58 w 167"/>
              <a:gd name="T35" fmla="*/ 127 h 170"/>
              <a:gd name="T36" fmla="*/ 139 w 167"/>
              <a:gd name="T37" fmla="*/ 46 h 170"/>
              <a:gd name="T38" fmla="*/ 145 w 167"/>
              <a:gd name="T39" fmla="*/ 27 h 170"/>
              <a:gd name="T40" fmla="*/ 132 w 167"/>
              <a:gd name="T41" fmla="*/ 14 h 170"/>
              <a:gd name="T42" fmla="*/ 114 w 167"/>
              <a:gd name="T43" fmla="*/ 20 h 170"/>
              <a:gd name="T44" fmla="*/ 29 w 167"/>
              <a:gd name="T45" fmla="*/ 105 h 170"/>
              <a:gd name="T46" fmla="*/ 27 w 167"/>
              <a:gd name="T47" fmla="*/ 150 h 170"/>
              <a:gd name="T48" fmla="*/ 71 w 167"/>
              <a:gd name="T49" fmla="*/ 148 h 170"/>
              <a:gd name="T50" fmla="*/ 156 w 167"/>
              <a:gd name="T51" fmla="*/ 63 h 170"/>
              <a:gd name="T52" fmla="*/ 165 w 167"/>
              <a:gd name="T53" fmla="*/ 63 h 170"/>
              <a:gd name="T54" fmla="*/ 165 w 167"/>
              <a:gd name="T55" fmla="*/ 71 h 170"/>
              <a:gd name="T56" fmla="*/ 80 w 167"/>
              <a:gd name="T57" fmla="*/ 156 h 170"/>
              <a:gd name="T58" fmla="*/ 48 w 167"/>
              <a:gd name="T59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7" h="170">
                <a:moveTo>
                  <a:pt x="48" y="170"/>
                </a:moveTo>
                <a:cubicBezTo>
                  <a:pt x="37" y="170"/>
                  <a:pt x="26" y="166"/>
                  <a:pt x="18" y="158"/>
                </a:cubicBezTo>
                <a:cubicBezTo>
                  <a:pt x="4" y="143"/>
                  <a:pt x="0" y="117"/>
                  <a:pt x="20" y="97"/>
                </a:cubicBezTo>
                <a:cubicBezTo>
                  <a:pt x="32" y="85"/>
                  <a:pt x="81" y="36"/>
                  <a:pt x="105" y="12"/>
                </a:cubicBezTo>
                <a:cubicBezTo>
                  <a:pt x="114" y="3"/>
                  <a:pt x="125" y="0"/>
                  <a:pt x="135" y="3"/>
                </a:cubicBezTo>
                <a:cubicBezTo>
                  <a:pt x="146" y="5"/>
                  <a:pt x="154" y="14"/>
                  <a:pt x="157" y="24"/>
                </a:cubicBezTo>
                <a:cubicBezTo>
                  <a:pt x="160" y="35"/>
                  <a:pt x="156" y="46"/>
                  <a:pt x="148" y="54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2" y="140"/>
                  <a:pt x="57" y="143"/>
                  <a:pt x="51" y="143"/>
                </a:cubicBezTo>
                <a:cubicBezTo>
                  <a:pt x="46" y="144"/>
                  <a:pt x="41" y="142"/>
                  <a:pt x="38" y="139"/>
                </a:cubicBezTo>
                <a:cubicBezTo>
                  <a:pt x="31" y="133"/>
                  <a:pt x="30" y="121"/>
                  <a:pt x="41" y="110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1"/>
                  <a:pt x="104" y="51"/>
                  <a:pt x="106" y="53"/>
                </a:cubicBezTo>
                <a:cubicBezTo>
                  <a:pt x="109" y="55"/>
                  <a:pt x="109" y="59"/>
                  <a:pt x="106" y="62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4" y="124"/>
                  <a:pt x="44" y="128"/>
                  <a:pt x="46" y="130"/>
                </a:cubicBezTo>
                <a:cubicBezTo>
                  <a:pt x="47" y="131"/>
                  <a:pt x="48" y="132"/>
                  <a:pt x="50" y="132"/>
                </a:cubicBezTo>
                <a:cubicBezTo>
                  <a:pt x="52" y="131"/>
                  <a:pt x="55" y="130"/>
                  <a:pt x="58" y="127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5" y="40"/>
                  <a:pt x="147" y="34"/>
                  <a:pt x="145" y="27"/>
                </a:cubicBezTo>
                <a:cubicBezTo>
                  <a:pt x="144" y="21"/>
                  <a:pt x="138" y="16"/>
                  <a:pt x="132" y="14"/>
                </a:cubicBezTo>
                <a:cubicBezTo>
                  <a:pt x="126" y="13"/>
                  <a:pt x="119" y="15"/>
                  <a:pt x="114" y="20"/>
                </a:cubicBezTo>
                <a:cubicBezTo>
                  <a:pt x="89" y="45"/>
                  <a:pt x="41" y="93"/>
                  <a:pt x="29" y="105"/>
                </a:cubicBezTo>
                <a:cubicBezTo>
                  <a:pt x="13" y="121"/>
                  <a:pt x="17" y="139"/>
                  <a:pt x="27" y="150"/>
                </a:cubicBezTo>
                <a:cubicBezTo>
                  <a:pt x="37" y="160"/>
                  <a:pt x="55" y="164"/>
                  <a:pt x="71" y="148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9" y="60"/>
                  <a:pt x="162" y="60"/>
                  <a:pt x="165" y="63"/>
                </a:cubicBezTo>
                <a:cubicBezTo>
                  <a:pt x="167" y="65"/>
                  <a:pt x="167" y="69"/>
                  <a:pt x="165" y="71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0" y="166"/>
                  <a:pt x="58" y="170"/>
                  <a:pt x="48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1" name="Freeform 6"/>
          <p:cNvSpPr>
            <a:spLocks noEditPoints="1"/>
          </p:cNvSpPr>
          <p:nvPr/>
        </p:nvSpPr>
        <p:spPr bwMode="auto">
          <a:xfrm>
            <a:off x="6408819" y="3360860"/>
            <a:ext cx="272128" cy="276237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-61796" y="460283"/>
            <a:ext cx="1765509" cy="287289"/>
            <a:chOff x="562081" y="425886"/>
            <a:chExt cx="1766054" cy="287377"/>
          </a:xfrm>
        </p:grpSpPr>
        <p:sp>
          <p:nvSpPr>
            <p:cNvPr id="62" name="文本框 31"/>
            <p:cNvSpPr>
              <a:spLocks noChangeArrowheads="1"/>
            </p:cNvSpPr>
            <p:nvPr/>
          </p:nvSpPr>
          <p:spPr bwMode="auto">
            <a:xfrm>
              <a:off x="562081" y="425886"/>
              <a:ext cx="1766054" cy="215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68" tIns="45682" rIns="91368" bIns="45682" numCol="1" anchor="t" anchorCtr="0" compatLnSpc="1">
              <a:spAutoFit/>
            </a:bodyPr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rPr>
                <a:t>H O W</a:t>
              </a:r>
              <a:endParaRPr lang="zh-CN" altLang="en-US" sz="800" kern="0" dirty="0">
                <a:solidFill>
                  <a:srgbClr val="FFFFFF">
                    <a:lumMod val="50000"/>
                  </a:srgb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931046" y="667544"/>
              <a:ext cx="1028125" cy="45719"/>
              <a:chOff x="688893" y="2574256"/>
              <a:chExt cx="7739508" cy="81111"/>
            </a:xfrm>
          </p:grpSpPr>
          <p:sp>
            <p:nvSpPr>
              <p:cNvPr id="64" name="Rectangle 4"/>
              <p:cNvSpPr/>
              <p:nvPr/>
            </p:nvSpPr>
            <p:spPr>
              <a:xfrm>
                <a:off x="688893" y="2574256"/>
                <a:ext cx="1539000" cy="81111"/>
              </a:xfrm>
              <a:prstGeom prst="rect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5" name="Rectangle 5"/>
              <p:cNvSpPr/>
              <p:nvPr/>
            </p:nvSpPr>
            <p:spPr>
              <a:xfrm>
                <a:off x="2239021" y="2574256"/>
                <a:ext cx="1539000" cy="81111"/>
              </a:xfrm>
              <a:prstGeom prst="rect">
                <a:avLst/>
              </a:prstGeom>
              <a:solidFill>
                <a:srgbClr val="00B0F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6" name="Rectangle 6"/>
              <p:cNvSpPr/>
              <p:nvPr/>
            </p:nvSpPr>
            <p:spPr>
              <a:xfrm>
                <a:off x="3789153" y="2574256"/>
                <a:ext cx="1539000" cy="81111"/>
              </a:xfrm>
              <a:prstGeom prst="rect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7" name="Rectangle 7"/>
              <p:cNvSpPr/>
              <p:nvPr/>
            </p:nvSpPr>
            <p:spPr>
              <a:xfrm>
                <a:off x="5339276" y="2574256"/>
                <a:ext cx="1539000" cy="81111"/>
              </a:xfrm>
              <a:prstGeom prst="rect">
                <a:avLst/>
              </a:prstGeom>
              <a:solidFill>
                <a:srgbClr val="00B0F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8" name="Rectangle 8"/>
              <p:cNvSpPr/>
              <p:nvPr/>
            </p:nvSpPr>
            <p:spPr>
              <a:xfrm>
                <a:off x="6889401" y="2574256"/>
                <a:ext cx="1539000" cy="81111"/>
              </a:xfrm>
              <a:prstGeom prst="rect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3" name="矩形 3"/>
          <p:cNvSpPr>
            <a:spLocks noChangeArrowheads="1"/>
          </p:cNvSpPr>
          <p:nvPr/>
        </p:nvSpPr>
        <p:spPr bwMode="auto">
          <a:xfrm>
            <a:off x="222351" y="192582"/>
            <a:ext cx="1197214" cy="3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1" tIns="34281" rIns="68561" bIns="34281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  <a:sym typeface="+mn-lt"/>
              </a:rPr>
              <a:t>怎么做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2340" y="1039495"/>
            <a:ext cx="2766695" cy="3585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985" y="1072515"/>
            <a:ext cx="2810510" cy="3572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31" grpId="0" animBg="1"/>
      <p:bldP spid="141" grpId="0" animBg="1"/>
      <p:bldP spid="1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41"/>
          <p:cNvGrpSpPr/>
          <p:nvPr/>
        </p:nvGrpSpPr>
        <p:grpSpPr bwMode="auto">
          <a:xfrm>
            <a:off x="4049603" y="1717764"/>
            <a:ext cx="1507135" cy="638175"/>
            <a:chOff x="-82" y="0"/>
            <a:chExt cx="2501" cy="1072"/>
          </a:xfrm>
        </p:grpSpPr>
        <p:sp>
          <p:nvSpPr>
            <p:cNvPr id="119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" name="Rectangle 43"/>
            <p:cNvSpPr/>
            <p:nvPr/>
          </p:nvSpPr>
          <p:spPr bwMode="auto">
            <a:xfrm>
              <a:off x="-82" y="33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>
                <a:buFont typeface="Arial" panose="020B0604020202020204" pitchFamily="34" charset="0"/>
                <a:buNone/>
              </a:pPr>
              <a:endParaRPr lang="zh-CN" altLang="en-US" sz="1100" b="1" dirty="0">
                <a:solidFill>
                  <a:schemeClr val="bg1">
                    <a:lumMod val="50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</p:grpSp>
      <p:sp>
        <p:nvSpPr>
          <p:cNvPr id="121" name="Freeform 9"/>
          <p:cNvSpPr>
            <a:spLocks noEditPoints="1"/>
          </p:cNvSpPr>
          <p:nvPr/>
        </p:nvSpPr>
        <p:spPr bwMode="auto">
          <a:xfrm>
            <a:off x="3529499" y="1908449"/>
            <a:ext cx="281873" cy="224397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1" name="Freeform 8"/>
          <p:cNvSpPr>
            <a:spLocks noEditPoints="1"/>
          </p:cNvSpPr>
          <p:nvPr/>
        </p:nvSpPr>
        <p:spPr bwMode="auto">
          <a:xfrm>
            <a:off x="6405506" y="1948698"/>
            <a:ext cx="244391" cy="242169"/>
          </a:xfrm>
          <a:custGeom>
            <a:avLst/>
            <a:gdLst>
              <a:gd name="T0" fmla="*/ 18 w 138"/>
              <a:gd name="T1" fmla="*/ 69 h 138"/>
              <a:gd name="T2" fmla="*/ 0 w 138"/>
              <a:gd name="T3" fmla="*/ 69 h 138"/>
              <a:gd name="T4" fmla="*/ 0 w 138"/>
              <a:gd name="T5" fmla="*/ 121 h 138"/>
              <a:gd name="T6" fmla="*/ 18 w 138"/>
              <a:gd name="T7" fmla="*/ 138 h 138"/>
              <a:gd name="T8" fmla="*/ 69 w 138"/>
              <a:gd name="T9" fmla="*/ 138 h 138"/>
              <a:gd name="T10" fmla="*/ 69 w 138"/>
              <a:gd name="T11" fmla="*/ 121 h 138"/>
              <a:gd name="T12" fmla="*/ 18 w 138"/>
              <a:gd name="T13" fmla="*/ 121 h 138"/>
              <a:gd name="T14" fmla="*/ 18 w 138"/>
              <a:gd name="T15" fmla="*/ 69 h 138"/>
              <a:gd name="T16" fmla="*/ 121 w 138"/>
              <a:gd name="T17" fmla="*/ 86 h 138"/>
              <a:gd name="T18" fmla="*/ 52 w 138"/>
              <a:gd name="T19" fmla="*/ 86 h 138"/>
              <a:gd name="T20" fmla="*/ 52 w 138"/>
              <a:gd name="T21" fmla="*/ 18 h 138"/>
              <a:gd name="T22" fmla="*/ 121 w 138"/>
              <a:gd name="T23" fmla="*/ 18 h 138"/>
              <a:gd name="T24" fmla="*/ 121 w 138"/>
              <a:gd name="T25" fmla="*/ 86 h 138"/>
              <a:gd name="T26" fmla="*/ 121 w 138"/>
              <a:gd name="T27" fmla="*/ 0 h 138"/>
              <a:gd name="T28" fmla="*/ 52 w 138"/>
              <a:gd name="T29" fmla="*/ 0 h 138"/>
              <a:gd name="T30" fmla="*/ 35 w 138"/>
              <a:gd name="T31" fmla="*/ 17 h 138"/>
              <a:gd name="T32" fmla="*/ 35 w 138"/>
              <a:gd name="T33" fmla="*/ 86 h 138"/>
              <a:gd name="T34" fmla="*/ 52 w 138"/>
              <a:gd name="T35" fmla="*/ 103 h 138"/>
              <a:gd name="T36" fmla="*/ 121 w 138"/>
              <a:gd name="T37" fmla="*/ 103 h 138"/>
              <a:gd name="T38" fmla="*/ 138 w 138"/>
              <a:gd name="T39" fmla="*/ 86 h 138"/>
              <a:gd name="T40" fmla="*/ 138 w 138"/>
              <a:gd name="T41" fmla="*/ 18 h 138"/>
              <a:gd name="T42" fmla="*/ 121 w 138"/>
              <a:gd name="T4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8" h="138">
                <a:moveTo>
                  <a:pt x="18" y="69"/>
                </a:moveTo>
                <a:cubicBezTo>
                  <a:pt x="0" y="69"/>
                  <a:pt x="0" y="69"/>
                  <a:pt x="0" y="69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30"/>
                  <a:pt x="8" y="138"/>
                  <a:pt x="18" y="138"/>
                </a:cubicBezTo>
                <a:cubicBezTo>
                  <a:pt x="69" y="138"/>
                  <a:pt x="69" y="138"/>
                  <a:pt x="69" y="138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8" y="69"/>
                  <a:pt x="18" y="69"/>
                  <a:pt x="18" y="69"/>
                </a:cubicBezTo>
                <a:close/>
                <a:moveTo>
                  <a:pt x="121" y="86"/>
                </a:moveTo>
                <a:cubicBezTo>
                  <a:pt x="52" y="86"/>
                  <a:pt x="52" y="86"/>
                  <a:pt x="52" y="86"/>
                </a:cubicBezTo>
                <a:cubicBezTo>
                  <a:pt x="52" y="18"/>
                  <a:pt x="52" y="18"/>
                  <a:pt x="52" y="18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1" y="86"/>
                  <a:pt x="121" y="86"/>
                  <a:pt x="121" y="86"/>
                </a:cubicBezTo>
                <a:close/>
                <a:moveTo>
                  <a:pt x="121" y="0"/>
                </a:moveTo>
                <a:cubicBezTo>
                  <a:pt x="52" y="0"/>
                  <a:pt x="52" y="0"/>
                  <a:pt x="52" y="0"/>
                </a:cubicBezTo>
                <a:cubicBezTo>
                  <a:pt x="42" y="0"/>
                  <a:pt x="35" y="8"/>
                  <a:pt x="35" y="17"/>
                </a:cubicBezTo>
                <a:cubicBezTo>
                  <a:pt x="35" y="86"/>
                  <a:pt x="35" y="86"/>
                  <a:pt x="35" y="86"/>
                </a:cubicBezTo>
                <a:cubicBezTo>
                  <a:pt x="35" y="96"/>
                  <a:pt x="42" y="103"/>
                  <a:pt x="52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30" y="103"/>
                  <a:pt x="138" y="96"/>
                  <a:pt x="138" y="86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8"/>
                  <a:pt x="130" y="0"/>
                  <a:pt x="1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9" name="Rectangle 42"/>
          <p:cNvSpPr/>
          <p:nvPr/>
        </p:nvSpPr>
        <p:spPr bwMode="auto">
          <a:xfrm>
            <a:off x="4099017" y="3177813"/>
            <a:ext cx="1457721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1" name="Freeform 7"/>
          <p:cNvSpPr/>
          <p:nvPr/>
        </p:nvSpPr>
        <p:spPr bwMode="auto">
          <a:xfrm>
            <a:off x="3521501" y="3339383"/>
            <a:ext cx="296118" cy="297714"/>
          </a:xfrm>
          <a:custGeom>
            <a:avLst/>
            <a:gdLst>
              <a:gd name="T0" fmla="*/ 48 w 167"/>
              <a:gd name="T1" fmla="*/ 170 h 170"/>
              <a:gd name="T2" fmla="*/ 18 w 167"/>
              <a:gd name="T3" fmla="*/ 158 h 170"/>
              <a:gd name="T4" fmla="*/ 20 w 167"/>
              <a:gd name="T5" fmla="*/ 97 h 170"/>
              <a:gd name="T6" fmla="*/ 105 w 167"/>
              <a:gd name="T7" fmla="*/ 12 h 170"/>
              <a:gd name="T8" fmla="*/ 135 w 167"/>
              <a:gd name="T9" fmla="*/ 3 h 170"/>
              <a:gd name="T10" fmla="*/ 157 w 167"/>
              <a:gd name="T11" fmla="*/ 24 h 170"/>
              <a:gd name="T12" fmla="*/ 148 w 167"/>
              <a:gd name="T13" fmla="*/ 54 h 170"/>
              <a:gd name="T14" fmla="*/ 66 w 167"/>
              <a:gd name="T15" fmla="*/ 136 h 170"/>
              <a:gd name="T16" fmla="*/ 51 w 167"/>
              <a:gd name="T17" fmla="*/ 143 h 170"/>
              <a:gd name="T18" fmla="*/ 38 w 167"/>
              <a:gd name="T19" fmla="*/ 139 h 170"/>
              <a:gd name="T20" fmla="*/ 41 w 167"/>
              <a:gd name="T21" fmla="*/ 110 h 170"/>
              <a:gd name="T22" fmla="*/ 98 w 167"/>
              <a:gd name="T23" fmla="*/ 53 h 170"/>
              <a:gd name="T24" fmla="*/ 106 w 167"/>
              <a:gd name="T25" fmla="*/ 53 h 170"/>
              <a:gd name="T26" fmla="*/ 106 w 167"/>
              <a:gd name="T27" fmla="*/ 62 h 170"/>
              <a:gd name="T28" fmla="*/ 49 w 167"/>
              <a:gd name="T29" fmla="*/ 119 h 170"/>
              <a:gd name="T30" fmla="*/ 46 w 167"/>
              <a:gd name="T31" fmla="*/ 130 h 170"/>
              <a:gd name="T32" fmla="*/ 50 w 167"/>
              <a:gd name="T33" fmla="*/ 132 h 170"/>
              <a:gd name="T34" fmla="*/ 58 w 167"/>
              <a:gd name="T35" fmla="*/ 127 h 170"/>
              <a:gd name="T36" fmla="*/ 139 w 167"/>
              <a:gd name="T37" fmla="*/ 46 h 170"/>
              <a:gd name="T38" fmla="*/ 145 w 167"/>
              <a:gd name="T39" fmla="*/ 27 h 170"/>
              <a:gd name="T40" fmla="*/ 132 w 167"/>
              <a:gd name="T41" fmla="*/ 14 h 170"/>
              <a:gd name="T42" fmla="*/ 114 w 167"/>
              <a:gd name="T43" fmla="*/ 20 h 170"/>
              <a:gd name="T44" fmla="*/ 29 w 167"/>
              <a:gd name="T45" fmla="*/ 105 h 170"/>
              <a:gd name="T46" fmla="*/ 27 w 167"/>
              <a:gd name="T47" fmla="*/ 150 h 170"/>
              <a:gd name="T48" fmla="*/ 71 w 167"/>
              <a:gd name="T49" fmla="*/ 148 h 170"/>
              <a:gd name="T50" fmla="*/ 156 w 167"/>
              <a:gd name="T51" fmla="*/ 63 h 170"/>
              <a:gd name="T52" fmla="*/ 165 w 167"/>
              <a:gd name="T53" fmla="*/ 63 h 170"/>
              <a:gd name="T54" fmla="*/ 165 w 167"/>
              <a:gd name="T55" fmla="*/ 71 h 170"/>
              <a:gd name="T56" fmla="*/ 80 w 167"/>
              <a:gd name="T57" fmla="*/ 156 h 170"/>
              <a:gd name="T58" fmla="*/ 48 w 167"/>
              <a:gd name="T59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7" h="170">
                <a:moveTo>
                  <a:pt x="48" y="170"/>
                </a:moveTo>
                <a:cubicBezTo>
                  <a:pt x="37" y="170"/>
                  <a:pt x="26" y="166"/>
                  <a:pt x="18" y="158"/>
                </a:cubicBezTo>
                <a:cubicBezTo>
                  <a:pt x="4" y="143"/>
                  <a:pt x="0" y="117"/>
                  <a:pt x="20" y="97"/>
                </a:cubicBezTo>
                <a:cubicBezTo>
                  <a:pt x="32" y="85"/>
                  <a:pt x="81" y="36"/>
                  <a:pt x="105" y="12"/>
                </a:cubicBezTo>
                <a:cubicBezTo>
                  <a:pt x="114" y="3"/>
                  <a:pt x="125" y="0"/>
                  <a:pt x="135" y="3"/>
                </a:cubicBezTo>
                <a:cubicBezTo>
                  <a:pt x="146" y="5"/>
                  <a:pt x="154" y="14"/>
                  <a:pt x="157" y="24"/>
                </a:cubicBezTo>
                <a:cubicBezTo>
                  <a:pt x="160" y="35"/>
                  <a:pt x="156" y="46"/>
                  <a:pt x="148" y="54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2" y="140"/>
                  <a:pt x="57" y="143"/>
                  <a:pt x="51" y="143"/>
                </a:cubicBezTo>
                <a:cubicBezTo>
                  <a:pt x="46" y="144"/>
                  <a:pt x="41" y="142"/>
                  <a:pt x="38" y="139"/>
                </a:cubicBezTo>
                <a:cubicBezTo>
                  <a:pt x="31" y="133"/>
                  <a:pt x="30" y="121"/>
                  <a:pt x="41" y="110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1"/>
                  <a:pt x="104" y="51"/>
                  <a:pt x="106" y="53"/>
                </a:cubicBezTo>
                <a:cubicBezTo>
                  <a:pt x="109" y="55"/>
                  <a:pt x="109" y="59"/>
                  <a:pt x="106" y="62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4" y="124"/>
                  <a:pt x="44" y="128"/>
                  <a:pt x="46" y="130"/>
                </a:cubicBezTo>
                <a:cubicBezTo>
                  <a:pt x="47" y="131"/>
                  <a:pt x="48" y="132"/>
                  <a:pt x="50" y="132"/>
                </a:cubicBezTo>
                <a:cubicBezTo>
                  <a:pt x="52" y="131"/>
                  <a:pt x="55" y="130"/>
                  <a:pt x="58" y="127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5" y="40"/>
                  <a:pt x="147" y="34"/>
                  <a:pt x="145" y="27"/>
                </a:cubicBezTo>
                <a:cubicBezTo>
                  <a:pt x="144" y="21"/>
                  <a:pt x="138" y="16"/>
                  <a:pt x="132" y="14"/>
                </a:cubicBezTo>
                <a:cubicBezTo>
                  <a:pt x="126" y="13"/>
                  <a:pt x="119" y="15"/>
                  <a:pt x="114" y="20"/>
                </a:cubicBezTo>
                <a:cubicBezTo>
                  <a:pt x="89" y="45"/>
                  <a:pt x="41" y="93"/>
                  <a:pt x="29" y="105"/>
                </a:cubicBezTo>
                <a:cubicBezTo>
                  <a:pt x="13" y="121"/>
                  <a:pt x="17" y="139"/>
                  <a:pt x="27" y="150"/>
                </a:cubicBezTo>
                <a:cubicBezTo>
                  <a:pt x="37" y="160"/>
                  <a:pt x="55" y="164"/>
                  <a:pt x="71" y="148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9" y="60"/>
                  <a:pt x="162" y="60"/>
                  <a:pt x="165" y="63"/>
                </a:cubicBezTo>
                <a:cubicBezTo>
                  <a:pt x="167" y="65"/>
                  <a:pt x="167" y="69"/>
                  <a:pt x="165" y="71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0" y="166"/>
                  <a:pt x="58" y="170"/>
                  <a:pt x="48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1" name="Freeform 6"/>
          <p:cNvSpPr>
            <a:spLocks noEditPoints="1"/>
          </p:cNvSpPr>
          <p:nvPr/>
        </p:nvSpPr>
        <p:spPr bwMode="auto">
          <a:xfrm>
            <a:off x="6408819" y="3360860"/>
            <a:ext cx="272128" cy="276237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-61796" y="460283"/>
            <a:ext cx="1765509" cy="287289"/>
            <a:chOff x="562081" y="425886"/>
            <a:chExt cx="1766054" cy="287377"/>
          </a:xfrm>
        </p:grpSpPr>
        <p:sp>
          <p:nvSpPr>
            <p:cNvPr id="62" name="文本框 31"/>
            <p:cNvSpPr>
              <a:spLocks noChangeArrowheads="1"/>
            </p:cNvSpPr>
            <p:nvPr/>
          </p:nvSpPr>
          <p:spPr bwMode="auto">
            <a:xfrm>
              <a:off x="562081" y="425886"/>
              <a:ext cx="1766054" cy="215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68" tIns="45682" rIns="91368" bIns="45682" numCol="1" anchor="t" anchorCtr="0" compatLnSpc="1">
              <a:spAutoFit/>
            </a:bodyPr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rPr>
                <a:t>H O W</a:t>
              </a:r>
              <a:endParaRPr lang="zh-CN" altLang="en-US" sz="800" kern="0" dirty="0">
                <a:solidFill>
                  <a:srgbClr val="FFFFFF">
                    <a:lumMod val="50000"/>
                  </a:srgb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931046" y="667544"/>
              <a:ext cx="1028125" cy="45719"/>
              <a:chOff x="688893" y="2574256"/>
              <a:chExt cx="7739508" cy="81111"/>
            </a:xfrm>
          </p:grpSpPr>
          <p:sp>
            <p:nvSpPr>
              <p:cNvPr id="64" name="Rectangle 4"/>
              <p:cNvSpPr/>
              <p:nvPr/>
            </p:nvSpPr>
            <p:spPr>
              <a:xfrm>
                <a:off x="688893" y="2574256"/>
                <a:ext cx="1539000" cy="81111"/>
              </a:xfrm>
              <a:prstGeom prst="rect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5" name="Rectangle 5"/>
              <p:cNvSpPr/>
              <p:nvPr/>
            </p:nvSpPr>
            <p:spPr>
              <a:xfrm>
                <a:off x="2239021" y="2574256"/>
                <a:ext cx="1539000" cy="81111"/>
              </a:xfrm>
              <a:prstGeom prst="rect">
                <a:avLst/>
              </a:prstGeom>
              <a:solidFill>
                <a:srgbClr val="00B0F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6" name="Rectangle 6"/>
              <p:cNvSpPr/>
              <p:nvPr/>
            </p:nvSpPr>
            <p:spPr>
              <a:xfrm>
                <a:off x="3789153" y="2574256"/>
                <a:ext cx="1539000" cy="81111"/>
              </a:xfrm>
              <a:prstGeom prst="rect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7" name="Rectangle 7"/>
              <p:cNvSpPr/>
              <p:nvPr/>
            </p:nvSpPr>
            <p:spPr>
              <a:xfrm>
                <a:off x="5339276" y="2574256"/>
                <a:ext cx="1539000" cy="81111"/>
              </a:xfrm>
              <a:prstGeom prst="rect">
                <a:avLst/>
              </a:prstGeom>
              <a:solidFill>
                <a:srgbClr val="00B0F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8" name="Rectangle 8"/>
              <p:cNvSpPr/>
              <p:nvPr/>
            </p:nvSpPr>
            <p:spPr>
              <a:xfrm>
                <a:off x="6889401" y="2574256"/>
                <a:ext cx="1539000" cy="81111"/>
              </a:xfrm>
              <a:prstGeom prst="rect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68549" tIns="34276" rIns="68549" bIns="34276" rtlCol="0" anchor="ctr"/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3" name="矩形 3"/>
          <p:cNvSpPr>
            <a:spLocks noChangeArrowheads="1"/>
          </p:cNvSpPr>
          <p:nvPr/>
        </p:nvSpPr>
        <p:spPr bwMode="auto">
          <a:xfrm>
            <a:off x="222351" y="192582"/>
            <a:ext cx="1197214" cy="3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1" tIns="34281" rIns="68561" bIns="34281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  <a:sym typeface="+mn-lt"/>
              </a:rPr>
              <a:t>怎么做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30秒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705966"/>
            <a:ext cx="914400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1" grpId="0" animBg="1"/>
      <p:bldP spid="131" grpId="0" animBg="1"/>
      <p:bldP spid="141" grpId="0" animBg="1"/>
      <p:bldP spid="1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127190" y="1272772"/>
            <a:ext cx="1535551" cy="1535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同心圆 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24341" y="2110972"/>
            <a:ext cx="1535551" cy="1535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同心圆 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98390" y="1360518"/>
            <a:ext cx="1535551" cy="1535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281741" y="1741518"/>
            <a:ext cx="1535551" cy="1535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608356" y="1626490"/>
            <a:ext cx="88998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500" dirty="0">
                <a:solidFill>
                  <a:srgbClr val="0C4FAD"/>
                </a:solidFill>
                <a:latin typeface="+mn-lt"/>
                <a:ea typeface="+mn-ea"/>
                <a:cs typeface="+mn-ea"/>
                <a:sym typeface="+mn-lt"/>
              </a:rPr>
              <a:t>感</a:t>
            </a:r>
            <a:endParaRPr lang="zh-CN" altLang="en-US" sz="5500" dirty="0">
              <a:solidFill>
                <a:srgbClr val="0C4FA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51010" y="2402999"/>
            <a:ext cx="88998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500" dirty="0">
                <a:solidFill>
                  <a:srgbClr val="0C4FAD"/>
                </a:solidFill>
                <a:latin typeface="+mn-lt"/>
                <a:ea typeface="+mn-ea"/>
                <a:cs typeface="+mn-ea"/>
                <a:sym typeface="+mn-lt"/>
              </a:rPr>
              <a:t>谢</a:t>
            </a:r>
            <a:endParaRPr lang="zh-CN" altLang="en-US" sz="5500" dirty="0">
              <a:solidFill>
                <a:srgbClr val="0C4FA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45314" y="1564799"/>
            <a:ext cx="88998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500" dirty="0">
                <a:solidFill>
                  <a:srgbClr val="0C4FAD"/>
                </a:solidFill>
                <a:latin typeface="+mn-lt"/>
                <a:ea typeface="+mn-ea"/>
                <a:cs typeface="+mn-ea"/>
                <a:sym typeface="+mn-lt"/>
              </a:rPr>
              <a:t>聆</a:t>
            </a:r>
            <a:endParaRPr lang="zh-CN" altLang="en-US" sz="5500" dirty="0">
              <a:solidFill>
                <a:srgbClr val="0C4FA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610954" y="2035636"/>
            <a:ext cx="88998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500" dirty="0">
                <a:solidFill>
                  <a:srgbClr val="0C4FAD"/>
                </a:solidFill>
                <a:latin typeface="+mn-lt"/>
                <a:ea typeface="+mn-ea"/>
                <a:cs typeface="+mn-ea"/>
                <a:sym typeface="+mn-lt"/>
              </a:rPr>
              <a:t>听</a:t>
            </a:r>
            <a:endParaRPr lang="zh-CN" altLang="en-US" sz="5500" dirty="0">
              <a:solidFill>
                <a:srgbClr val="0C4FA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4598197" y="3288913"/>
            <a:ext cx="500908" cy="50090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5740527" y="3513224"/>
            <a:ext cx="274777" cy="27477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2575410" y="3513583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2279076" y="3631922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6198665" y="3518243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3085391" y="3510738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76425" y="3642145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3873480" y="3545349"/>
            <a:ext cx="250454" cy="25045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6750128" y="3511942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4174703" y="3519997"/>
            <a:ext cx="274777" cy="27477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7382889" y="3569133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5923888" y="3329439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2093506" y="3642429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4529502" y="3365536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3229178" y="3457383"/>
            <a:ext cx="322151" cy="322151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5099105" y="3510120"/>
            <a:ext cx="274777" cy="27477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1230014" y="3513453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944804" y="3644685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2795496" y="3330182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1713791" y="3566516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6216637" y="3372731"/>
            <a:ext cx="137389" cy="13738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7753607" y="3504159"/>
            <a:ext cx="274777" cy="27477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5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5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5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accel="5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1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1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1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1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91818"/>
            <a:ext cx="9144000" cy="969534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17"/>
          <p:cNvSpPr txBox="1"/>
          <p:nvPr/>
        </p:nvSpPr>
        <p:spPr>
          <a:xfrm>
            <a:off x="3337584" y="2014975"/>
            <a:ext cx="425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什么是电信网络诈骗</a:t>
            </a:r>
            <a:endParaRPr lang="zh-CN" altLang="en-US" sz="32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366956" y="1489357"/>
            <a:ext cx="1586056" cy="1586449"/>
            <a:chOff x="1041891" y="2887277"/>
            <a:chExt cx="1036261" cy="1036518"/>
          </a:xfrm>
        </p:grpSpPr>
        <p:sp>
          <p:nvSpPr>
            <p:cNvPr id="84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solidFill>
              <a:srgbClr val="01B0F1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400">
                <a:cs typeface="+mn-ea"/>
                <a:sym typeface="+mn-lt"/>
              </a:endParaRPr>
            </a:p>
          </p:txBody>
        </p: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088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en-US" altLang="zh-CN" sz="6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16419" y="4532339"/>
            <a:ext cx="588857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012225" y="4232345"/>
            <a:ext cx="252491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7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2093322" y="4197995"/>
            <a:ext cx="1179281" cy="1179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0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1425263" y="4098496"/>
            <a:ext cx="52019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40975" y="4413610"/>
            <a:ext cx="316877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67011" y="4230303"/>
            <a:ext cx="158438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74878" y="196220"/>
            <a:ext cx="1765509" cy="551351"/>
            <a:chOff x="520640" y="251299"/>
            <a:chExt cx="1766054" cy="551521"/>
          </a:xfrm>
        </p:grpSpPr>
        <p:sp>
          <p:nvSpPr>
            <p:cNvPr id="72" name="矩形 3"/>
            <p:cNvSpPr>
              <a:spLocks noChangeArrowheads="1"/>
            </p:cNvSpPr>
            <p:nvPr/>
          </p:nvSpPr>
          <p:spPr bwMode="auto">
            <a:xfrm>
              <a:off x="988063" y="251299"/>
              <a:ext cx="831216" cy="34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是什么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74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W H A T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76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1" y="1419622"/>
            <a:ext cx="3312362" cy="26685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83968" y="1624214"/>
            <a:ext cx="4572000" cy="18950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 Light" panose="020B0502040204020203" charset="-122"/>
              </a:rPr>
              <a:t>电信网络诈骗是指以非法占有为目的，利用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微软雅黑 Light" panose="020B0502040204020203" charset="-122"/>
              </a:rPr>
              <a:t>网络、电话、短信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 Light" panose="020B0502040204020203" charset="-122"/>
              </a:rPr>
              <a:t>等现代电信技术手段，通过非接触性方式，针对不特定对象，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微软雅黑 Light" panose="020B0502040204020203" charset="-122"/>
              </a:rPr>
              <a:t>虚构事实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 Light" panose="020B0502040204020203" charset="-122"/>
              </a:rPr>
              <a:t>、隐瞒真相，对受害人实施远程、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微软雅黑 Light" panose="020B0502040204020203" charset="-122"/>
              </a:rPr>
              <a:t>非接触式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 Light" panose="020B0502040204020203" charset="-122"/>
              </a:rPr>
              <a:t>诈骗，诱使受害人给犯罪分子打款或转账的犯罪行为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91818"/>
            <a:ext cx="9144000" cy="969534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17"/>
          <p:cNvSpPr txBox="1"/>
          <p:nvPr/>
        </p:nvSpPr>
        <p:spPr>
          <a:xfrm>
            <a:off x="3337584" y="2014975"/>
            <a:ext cx="425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电信网络诈骗的特点</a:t>
            </a:r>
            <a:endParaRPr lang="zh-CN" altLang="en-US" sz="32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366956" y="1489357"/>
            <a:ext cx="1586056" cy="1586449"/>
            <a:chOff x="1041891" y="2887277"/>
            <a:chExt cx="1036261" cy="1036518"/>
          </a:xfrm>
        </p:grpSpPr>
        <p:sp>
          <p:nvSpPr>
            <p:cNvPr id="84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solidFill>
              <a:srgbClr val="01B0F1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400">
                <a:cs typeface="+mn-ea"/>
                <a:sym typeface="+mn-lt"/>
              </a:endParaRPr>
            </a:p>
          </p:txBody>
        </p: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088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en-US" altLang="zh-CN" sz="6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16419" y="4532339"/>
            <a:ext cx="588857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012225" y="4232345"/>
            <a:ext cx="252491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7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2093322" y="4197995"/>
            <a:ext cx="1179281" cy="1179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0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1425263" y="4098496"/>
            <a:ext cx="52019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40975" y="4413610"/>
            <a:ext cx="316877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67011" y="4230303"/>
            <a:ext cx="158438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39436" y="2524996"/>
            <a:ext cx="1150257" cy="1309131"/>
            <a:chOff x="2017001" y="3888804"/>
            <a:chExt cx="1771538" cy="2017224"/>
          </a:xfrm>
        </p:grpSpPr>
        <p:sp>
          <p:nvSpPr>
            <p:cNvPr id="42" name="圆角矩形 41"/>
            <p:cNvSpPr/>
            <p:nvPr/>
          </p:nvSpPr>
          <p:spPr>
            <a:xfrm>
              <a:off x="2017001" y="3888804"/>
              <a:ext cx="1771538" cy="20172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128994" y="3907718"/>
              <a:ext cx="1640237" cy="1567665"/>
              <a:chOff x="827734" y="1152805"/>
              <a:chExt cx="1230338" cy="117547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827734" y="1731317"/>
                <a:ext cx="1230338" cy="596965"/>
              </a:xfrm>
              <a:prstGeom prst="rect">
                <a:avLst/>
              </a:prstGeom>
              <a:noFill/>
            </p:spPr>
            <p:txBody>
              <a:bodyPr wrap="square" lIns="59366" tIns="29683" rIns="59366" bIns="29683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ea typeface="+mn-ea"/>
                    <a:cs typeface="+mn-ea"/>
                    <a:sym typeface="+mn-lt"/>
                  </a:rPr>
                  <a:t>受害人群涉及面广、不特定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49913" y="1152805"/>
                <a:ext cx="1008112" cy="469991"/>
              </a:xfrm>
              <a:prstGeom prst="rect">
                <a:avLst/>
              </a:prstGeom>
              <a:noFill/>
            </p:spPr>
            <p:txBody>
              <a:bodyPr wrap="square" lIns="59366" tIns="0" rIns="59366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广</a:t>
                </a:r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3267555" y="2537271"/>
            <a:ext cx="1150257" cy="1332624"/>
            <a:chOff x="4705273" y="3852604"/>
            <a:chExt cx="1771538" cy="2053424"/>
          </a:xfrm>
        </p:grpSpPr>
        <p:sp>
          <p:nvSpPr>
            <p:cNvPr id="43" name="圆角矩形 42"/>
            <p:cNvSpPr/>
            <p:nvPr/>
          </p:nvSpPr>
          <p:spPr>
            <a:xfrm>
              <a:off x="4705273" y="3888804"/>
              <a:ext cx="1771538" cy="20172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781358" y="3852604"/>
              <a:ext cx="1640237" cy="858211"/>
              <a:chOff x="808455" y="1111479"/>
              <a:chExt cx="1230338" cy="643510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808455" y="1524297"/>
                <a:ext cx="1230338" cy="230692"/>
              </a:xfrm>
              <a:prstGeom prst="rect">
                <a:avLst/>
              </a:prstGeom>
              <a:noFill/>
            </p:spPr>
            <p:txBody>
              <a:bodyPr wrap="square" lIns="59366" tIns="29683" rIns="59366" bIns="29683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zh-CN" altLang="en-US" sz="78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10101" y="1111479"/>
                <a:ext cx="1008112" cy="469991"/>
              </a:xfrm>
              <a:prstGeom prst="rect">
                <a:avLst/>
              </a:prstGeom>
              <a:noFill/>
            </p:spPr>
            <p:txBody>
              <a:bodyPr wrap="square" lIns="59366" tIns="0" rIns="59366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新</a:t>
                </a:r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4961471" y="2491973"/>
            <a:ext cx="1150257" cy="1342155"/>
            <a:chOff x="7440370" y="3837918"/>
            <a:chExt cx="1771538" cy="2068110"/>
          </a:xfrm>
        </p:grpSpPr>
        <p:sp>
          <p:nvSpPr>
            <p:cNvPr id="44" name="圆角矩形 43"/>
            <p:cNvSpPr/>
            <p:nvPr/>
          </p:nvSpPr>
          <p:spPr>
            <a:xfrm>
              <a:off x="7440370" y="3888804"/>
              <a:ext cx="1771538" cy="20172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491701" y="3837918"/>
              <a:ext cx="1640237" cy="1700271"/>
              <a:chOff x="797714" y="1100467"/>
              <a:chExt cx="1230338" cy="1274909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797714" y="1778782"/>
                <a:ext cx="1230338" cy="596594"/>
              </a:xfrm>
              <a:prstGeom prst="rect">
                <a:avLst/>
              </a:prstGeom>
              <a:noFill/>
            </p:spPr>
            <p:txBody>
              <a:bodyPr wrap="square" lIns="59366" tIns="29683" rIns="59366" bIns="29683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ea typeface="+mn-ea"/>
                    <a:cs typeface="+mn-ea"/>
                    <a:sym typeface="+mn-lt"/>
                  </a:rPr>
                  <a:t>转账、洗钱速度快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19567" y="1100467"/>
                <a:ext cx="1008112" cy="469991"/>
              </a:xfrm>
              <a:prstGeom prst="rect">
                <a:avLst/>
              </a:prstGeom>
              <a:noFill/>
            </p:spPr>
            <p:txBody>
              <a:bodyPr wrap="square" lIns="59366" tIns="0" rIns="59366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快</a:t>
                </a:r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6620352" y="2467380"/>
            <a:ext cx="1150257" cy="1366747"/>
            <a:chOff x="9995252" y="3800024"/>
            <a:chExt cx="1771538" cy="2106004"/>
          </a:xfrm>
        </p:grpSpPr>
        <p:sp>
          <p:nvSpPr>
            <p:cNvPr id="45" name="圆角矩形 44"/>
            <p:cNvSpPr/>
            <p:nvPr/>
          </p:nvSpPr>
          <p:spPr>
            <a:xfrm>
              <a:off x="9995252" y="3888804"/>
              <a:ext cx="1771538" cy="20172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0060902" y="3800024"/>
              <a:ext cx="1640237" cy="910791"/>
              <a:chOff x="808455" y="1072053"/>
              <a:chExt cx="1230338" cy="682936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808455" y="1524297"/>
                <a:ext cx="1230338" cy="230692"/>
              </a:xfrm>
              <a:prstGeom prst="rect">
                <a:avLst/>
              </a:prstGeom>
              <a:noFill/>
            </p:spPr>
            <p:txBody>
              <a:bodyPr wrap="square" lIns="59366" tIns="29683" rIns="59366" bIns="29683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zh-CN" altLang="en-US" sz="78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27099" y="1072053"/>
                <a:ext cx="1008112" cy="469991"/>
              </a:xfrm>
              <a:prstGeom prst="rect">
                <a:avLst/>
              </a:prstGeom>
              <a:noFill/>
            </p:spPr>
            <p:txBody>
              <a:bodyPr wrap="square" lIns="59366" tIns="0" rIns="59366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专业</a:t>
                </a:r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545158" y="1158384"/>
            <a:ext cx="1095236" cy="1095632"/>
            <a:chOff x="2127615" y="1872580"/>
            <a:chExt cx="1686798" cy="1687408"/>
          </a:xfrm>
        </p:grpSpPr>
        <p:grpSp>
          <p:nvGrpSpPr>
            <p:cNvPr id="6" name="组合 5"/>
            <p:cNvGrpSpPr/>
            <p:nvPr/>
          </p:nvGrpSpPr>
          <p:grpSpPr>
            <a:xfrm>
              <a:off x="2127615" y="1872580"/>
              <a:ext cx="1686798" cy="1687408"/>
              <a:chOff x="4345444" y="2542859"/>
              <a:chExt cx="1810550" cy="181120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9" name="同心圆 8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椭圆 7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2656089" y="2395063"/>
              <a:ext cx="584048" cy="589248"/>
              <a:chOff x="2885248" y="1508265"/>
              <a:chExt cx="391152" cy="394635"/>
            </a:xfrm>
          </p:grpSpPr>
          <p:sp>
            <p:nvSpPr>
              <p:cNvPr id="74" name="Freeform 42"/>
              <p:cNvSpPr>
                <a:spLocks noEditPoints="1" noChangeArrowheads="1"/>
              </p:cNvSpPr>
              <p:nvPr/>
            </p:nvSpPr>
            <p:spPr bwMode="auto">
              <a:xfrm>
                <a:off x="2885248" y="1508265"/>
                <a:ext cx="391152" cy="394635"/>
              </a:xfrm>
              <a:custGeom>
                <a:avLst/>
                <a:gdLst>
                  <a:gd name="T0" fmla="*/ 199251 w 121"/>
                  <a:gd name="T1" fmla="*/ 0 h 121"/>
                  <a:gd name="T2" fmla="*/ 0 w 121"/>
                  <a:gd name="T3" fmla="*/ 203829 h 121"/>
                  <a:gd name="T4" fmla="*/ 199251 w 121"/>
                  <a:gd name="T5" fmla="*/ 404317 h 121"/>
                  <a:gd name="T6" fmla="*/ 401822 w 121"/>
                  <a:gd name="T7" fmla="*/ 203829 h 121"/>
                  <a:gd name="T8" fmla="*/ 199251 w 121"/>
                  <a:gd name="T9" fmla="*/ 0 h 121"/>
                  <a:gd name="T10" fmla="*/ 199251 w 121"/>
                  <a:gd name="T11" fmla="*/ 370902 h 121"/>
                  <a:gd name="T12" fmla="*/ 33208 w 121"/>
                  <a:gd name="T13" fmla="*/ 203829 h 121"/>
                  <a:gd name="T14" fmla="*/ 199251 w 121"/>
                  <a:gd name="T15" fmla="*/ 33415 h 121"/>
                  <a:gd name="T16" fmla="*/ 368614 w 121"/>
                  <a:gd name="T17" fmla="*/ 203829 h 121"/>
                  <a:gd name="T18" fmla="*/ 199251 w 121"/>
                  <a:gd name="T19" fmla="*/ 370902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1"/>
                  <a:gd name="T31" fmla="*/ 0 h 121"/>
                  <a:gd name="T32" fmla="*/ 121 w 121"/>
                  <a:gd name="T33" fmla="*/ 121 h 1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1" h="121">
                    <a:moveTo>
                      <a:pt x="60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ubicBezTo>
                      <a:pt x="121" y="27"/>
                      <a:pt x="94" y="0"/>
                      <a:pt x="60" y="0"/>
                    </a:cubicBezTo>
                    <a:close/>
                    <a:moveTo>
                      <a:pt x="60" y="111"/>
                    </a:moveTo>
                    <a:cubicBezTo>
                      <a:pt x="32" y="111"/>
                      <a:pt x="10" y="89"/>
                      <a:pt x="10" y="61"/>
                    </a:cubicBezTo>
                    <a:cubicBezTo>
                      <a:pt x="10" y="33"/>
                      <a:pt x="32" y="10"/>
                      <a:pt x="60" y="10"/>
                    </a:cubicBezTo>
                    <a:cubicBezTo>
                      <a:pt x="88" y="10"/>
                      <a:pt x="111" y="33"/>
                      <a:pt x="111" y="61"/>
                    </a:cubicBezTo>
                    <a:cubicBezTo>
                      <a:pt x="111" y="89"/>
                      <a:pt x="88" y="111"/>
                      <a:pt x="60" y="1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5" name="Freeform 43"/>
              <p:cNvSpPr>
                <a:spLocks noChangeArrowheads="1"/>
              </p:cNvSpPr>
              <p:nvPr/>
            </p:nvSpPr>
            <p:spPr bwMode="auto">
              <a:xfrm>
                <a:off x="2989718" y="1603270"/>
                <a:ext cx="136053" cy="194881"/>
              </a:xfrm>
              <a:custGeom>
                <a:avLst/>
                <a:gdLst>
                  <a:gd name="T0" fmla="*/ 139764 w 42"/>
                  <a:gd name="T1" fmla="*/ 199662 h 60"/>
                  <a:gd name="T2" fmla="*/ 139764 w 42"/>
                  <a:gd name="T3" fmla="*/ 0 h 60"/>
                  <a:gd name="T4" fmla="*/ 0 w 42"/>
                  <a:gd name="T5" fmla="*/ 139763 h 60"/>
                  <a:gd name="T6" fmla="*/ 139764 w 42"/>
                  <a:gd name="T7" fmla="*/ 199662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60"/>
                  <a:gd name="T14" fmla="*/ 42 w 4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60">
                    <a:moveTo>
                      <a:pt x="42" y="6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9" y="42"/>
                      <a:pt x="42" y="60"/>
                      <a:pt x="42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3235339" y="1169109"/>
            <a:ext cx="1095236" cy="1095632"/>
            <a:chOff x="4781914" y="1872580"/>
            <a:chExt cx="1686798" cy="1687408"/>
          </a:xfrm>
        </p:grpSpPr>
        <p:grpSp>
          <p:nvGrpSpPr>
            <p:cNvPr id="14" name="组合 13"/>
            <p:cNvGrpSpPr/>
            <p:nvPr/>
          </p:nvGrpSpPr>
          <p:grpSpPr>
            <a:xfrm>
              <a:off x="4781914" y="1872580"/>
              <a:ext cx="1686798" cy="1687408"/>
              <a:chOff x="4345444" y="2542859"/>
              <a:chExt cx="1810550" cy="1811205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7" name="同心圆 1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" name="椭圆 1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5335816" y="2401324"/>
              <a:ext cx="711677" cy="620265"/>
              <a:chOff x="5263769" y="1554660"/>
              <a:chExt cx="379547" cy="330796"/>
            </a:xfrm>
          </p:grpSpPr>
          <p:sp>
            <p:nvSpPr>
              <p:cNvPr id="77" name="Freeform 110"/>
              <p:cNvSpPr>
                <a:spLocks noChangeArrowheads="1"/>
              </p:cNvSpPr>
              <p:nvPr/>
            </p:nvSpPr>
            <p:spPr bwMode="auto">
              <a:xfrm>
                <a:off x="5516800" y="1654385"/>
                <a:ext cx="99754" cy="99726"/>
              </a:xfrm>
              <a:custGeom>
                <a:avLst/>
                <a:gdLst>
                  <a:gd name="T0" fmla="*/ 0 w 41"/>
                  <a:gd name="T1" fmla="*/ 97336 h 41"/>
                  <a:gd name="T2" fmla="*/ 7487 w 41"/>
                  <a:gd name="T3" fmla="*/ 102328 h 41"/>
                  <a:gd name="T4" fmla="*/ 102328 w 41"/>
                  <a:gd name="T5" fmla="*/ 7487 h 41"/>
                  <a:gd name="T6" fmla="*/ 97336 w 41"/>
                  <a:gd name="T7" fmla="*/ 0 h 41"/>
                  <a:gd name="T8" fmla="*/ 0 w 41"/>
                  <a:gd name="T9" fmla="*/ 9733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1"/>
                  <a:gd name="T17" fmla="*/ 41 w 4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8" name="Freeform 111"/>
              <p:cNvSpPr>
                <a:spLocks noChangeArrowheads="1"/>
              </p:cNvSpPr>
              <p:nvPr/>
            </p:nvSpPr>
            <p:spPr bwMode="auto">
              <a:xfrm>
                <a:off x="5494902" y="1627629"/>
                <a:ext cx="107051" cy="111887"/>
              </a:xfrm>
              <a:custGeom>
                <a:avLst/>
                <a:gdLst>
                  <a:gd name="T0" fmla="*/ 92344 w 44"/>
                  <a:gd name="T1" fmla="*/ 0 h 46"/>
                  <a:gd name="T2" fmla="*/ 0 w 44"/>
                  <a:gd name="T3" fmla="*/ 97336 h 46"/>
                  <a:gd name="T4" fmla="*/ 14975 w 44"/>
                  <a:gd name="T5" fmla="*/ 114806 h 46"/>
                  <a:gd name="T6" fmla="*/ 109814 w 44"/>
                  <a:gd name="T7" fmla="*/ 19966 h 46"/>
                  <a:gd name="T8" fmla="*/ 92344 w 4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6"/>
                  <a:gd name="T17" fmla="*/ 44 w 4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9" name="Freeform 112"/>
              <p:cNvSpPr>
                <a:spLocks noChangeArrowheads="1"/>
              </p:cNvSpPr>
              <p:nvPr/>
            </p:nvSpPr>
            <p:spPr bwMode="auto">
              <a:xfrm>
                <a:off x="5475438" y="1613035"/>
                <a:ext cx="102186" cy="102158"/>
              </a:xfrm>
              <a:custGeom>
                <a:avLst/>
                <a:gdLst>
                  <a:gd name="T0" fmla="*/ 0 w 42"/>
                  <a:gd name="T1" fmla="*/ 94840 h 42"/>
                  <a:gd name="T2" fmla="*/ 9983 w 42"/>
                  <a:gd name="T3" fmla="*/ 104823 h 42"/>
                  <a:gd name="T4" fmla="*/ 104823 w 42"/>
                  <a:gd name="T5" fmla="*/ 9983 h 42"/>
                  <a:gd name="T6" fmla="*/ 94840 w 42"/>
                  <a:gd name="T7" fmla="*/ 0 h 42"/>
                  <a:gd name="T8" fmla="*/ 0 w 42"/>
                  <a:gd name="T9" fmla="*/ 9484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0" name="Freeform 113"/>
              <p:cNvSpPr>
                <a:spLocks noChangeArrowheads="1"/>
              </p:cNvSpPr>
              <p:nvPr/>
            </p:nvSpPr>
            <p:spPr bwMode="auto">
              <a:xfrm>
                <a:off x="5448676" y="1712761"/>
                <a:ext cx="68124" cy="68105"/>
              </a:xfrm>
              <a:custGeom>
                <a:avLst/>
                <a:gdLst>
                  <a:gd name="T0" fmla="*/ 69882 w 28"/>
                  <a:gd name="T1" fmla="*/ 49916 h 28"/>
                  <a:gd name="T2" fmla="*/ 19966 w 28"/>
                  <a:gd name="T3" fmla="*/ 0 h 28"/>
                  <a:gd name="T4" fmla="*/ 0 w 28"/>
                  <a:gd name="T5" fmla="*/ 49916 h 28"/>
                  <a:gd name="T6" fmla="*/ 22462 w 28"/>
                  <a:gd name="T7" fmla="*/ 69882 h 28"/>
                  <a:gd name="T8" fmla="*/ 69882 w 28"/>
                  <a:gd name="T9" fmla="*/ 4991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8"/>
                  <a:gd name="T17" fmla="*/ 28 w 28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1" name="Freeform 114"/>
              <p:cNvSpPr>
                <a:spLocks noChangeArrowheads="1"/>
              </p:cNvSpPr>
              <p:nvPr/>
            </p:nvSpPr>
            <p:spPr bwMode="auto">
              <a:xfrm>
                <a:off x="5431645" y="1768704"/>
                <a:ext cx="34062" cy="31621"/>
              </a:xfrm>
              <a:custGeom>
                <a:avLst/>
                <a:gdLst>
                  <a:gd name="T0" fmla="*/ 0 w 14"/>
                  <a:gd name="T1" fmla="*/ 32446 h 13"/>
                  <a:gd name="T2" fmla="*/ 34941 w 14"/>
                  <a:gd name="T3" fmla="*/ 14975 h 13"/>
                  <a:gd name="T4" fmla="*/ 14975 w 14"/>
                  <a:gd name="T5" fmla="*/ 0 h 13"/>
                  <a:gd name="T6" fmla="*/ 0 w 14"/>
                  <a:gd name="T7" fmla="*/ 32446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3"/>
                  <a:gd name="T14" fmla="*/ 14 w 1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2" name="Freeform 115"/>
              <p:cNvSpPr>
                <a:spLocks noChangeArrowheads="1"/>
              </p:cNvSpPr>
              <p:nvPr/>
            </p:nvSpPr>
            <p:spPr bwMode="auto">
              <a:xfrm>
                <a:off x="5575192" y="1588713"/>
                <a:ext cx="68124" cy="68105"/>
              </a:xfrm>
              <a:custGeom>
                <a:avLst/>
                <a:gdLst>
                  <a:gd name="T0" fmla="*/ 17471 w 28"/>
                  <a:gd name="T1" fmla="*/ 0 h 28"/>
                  <a:gd name="T2" fmla="*/ 0 w 28"/>
                  <a:gd name="T3" fmla="*/ 19966 h 28"/>
                  <a:gd name="T4" fmla="*/ 49916 w 28"/>
                  <a:gd name="T5" fmla="*/ 69882 h 28"/>
                  <a:gd name="T6" fmla="*/ 69882 w 28"/>
                  <a:gd name="T7" fmla="*/ 49916 h 28"/>
                  <a:gd name="T8" fmla="*/ 17471 w 28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8"/>
                  <a:gd name="T17" fmla="*/ 28 w 28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3" name="Freeform 116"/>
              <p:cNvSpPr>
                <a:spLocks noChangeArrowheads="1"/>
              </p:cNvSpPr>
              <p:nvPr/>
            </p:nvSpPr>
            <p:spPr bwMode="auto">
              <a:xfrm>
                <a:off x="5263769" y="1554660"/>
                <a:ext cx="272495" cy="330796"/>
              </a:xfrm>
              <a:custGeom>
                <a:avLst/>
                <a:gdLst>
                  <a:gd name="T0" fmla="*/ 259561 w 112"/>
                  <a:gd name="T1" fmla="*/ 252074 h 136"/>
                  <a:gd name="T2" fmla="*/ 207149 w 112"/>
                  <a:gd name="T3" fmla="*/ 252074 h 136"/>
                  <a:gd name="T4" fmla="*/ 207149 w 112"/>
                  <a:gd name="T5" fmla="*/ 321956 h 136"/>
                  <a:gd name="T6" fmla="*/ 17470 w 112"/>
                  <a:gd name="T7" fmla="*/ 321956 h 136"/>
                  <a:gd name="T8" fmla="*/ 17470 w 112"/>
                  <a:gd name="T9" fmla="*/ 79865 h 136"/>
                  <a:gd name="T10" fmla="*/ 259561 w 112"/>
                  <a:gd name="T11" fmla="*/ 79865 h 136"/>
                  <a:gd name="T12" fmla="*/ 259561 w 112"/>
                  <a:gd name="T13" fmla="*/ 99831 h 136"/>
                  <a:gd name="T14" fmla="*/ 279527 w 112"/>
                  <a:gd name="T15" fmla="*/ 79865 h 136"/>
                  <a:gd name="T16" fmla="*/ 279527 w 112"/>
                  <a:gd name="T17" fmla="*/ 14975 h 136"/>
                  <a:gd name="T18" fmla="*/ 242090 w 112"/>
                  <a:gd name="T19" fmla="*/ 14975 h 136"/>
                  <a:gd name="T20" fmla="*/ 242090 w 112"/>
                  <a:gd name="T21" fmla="*/ 49916 h 136"/>
                  <a:gd name="T22" fmla="*/ 237099 w 112"/>
                  <a:gd name="T23" fmla="*/ 49916 h 136"/>
                  <a:gd name="T24" fmla="*/ 237099 w 112"/>
                  <a:gd name="T25" fmla="*/ 0 h 136"/>
                  <a:gd name="T26" fmla="*/ 222124 w 112"/>
                  <a:gd name="T27" fmla="*/ 0 h 136"/>
                  <a:gd name="T28" fmla="*/ 222124 w 112"/>
                  <a:gd name="T29" fmla="*/ 49916 h 136"/>
                  <a:gd name="T30" fmla="*/ 217133 w 112"/>
                  <a:gd name="T31" fmla="*/ 49916 h 136"/>
                  <a:gd name="T32" fmla="*/ 217133 w 112"/>
                  <a:gd name="T33" fmla="*/ 14975 h 136"/>
                  <a:gd name="T34" fmla="*/ 197166 w 112"/>
                  <a:gd name="T35" fmla="*/ 14975 h 136"/>
                  <a:gd name="T36" fmla="*/ 197166 w 112"/>
                  <a:gd name="T37" fmla="*/ 49916 h 136"/>
                  <a:gd name="T38" fmla="*/ 189679 w 112"/>
                  <a:gd name="T39" fmla="*/ 49916 h 136"/>
                  <a:gd name="T40" fmla="*/ 189679 w 112"/>
                  <a:gd name="T41" fmla="*/ 0 h 136"/>
                  <a:gd name="T42" fmla="*/ 179696 w 112"/>
                  <a:gd name="T43" fmla="*/ 0 h 136"/>
                  <a:gd name="T44" fmla="*/ 179696 w 112"/>
                  <a:gd name="T45" fmla="*/ 49916 h 136"/>
                  <a:gd name="T46" fmla="*/ 169713 w 112"/>
                  <a:gd name="T47" fmla="*/ 49916 h 136"/>
                  <a:gd name="T48" fmla="*/ 169713 w 112"/>
                  <a:gd name="T49" fmla="*/ 14975 h 136"/>
                  <a:gd name="T50" fmla="*/ 149747 w 112"/>
                  <a:gd name="T51" fmla="*/ 14975 h 136"/>
                  <a:gd name="T52" fmla="*/ 149747 w 112"/>
                  <a:gd name="T53" fmla="*/ 49916 h 136"/>
                  <a:gd name="T54" fmla="*/ 142259 w 112"/>
                  <a:gd name="T55" fmla="*/ 49916 h 136"/>
                  <a:gd name="T56" fmla="*/ 142259 w 112"/>
                  <a:gd name="T57" fmla="*/ 0 h 136"/>
                  <a:gd name="T58" fmla="*/ 132276 w 112"/>
                  <a:gd name="T59" fmla="*/ 0 h 136"/>
                  <a:gd name="T60" fmla="*/ 132276 w 112"/>
                  <a:gd name="T61" fmla="*/ 49916 h 136"/>
                  <a:gd name="T62" fmla="*/ 127285 w 112"/>
                  <a:gd name="T63" fmla="*/ 49916 h 136"/>
                  <a:gd name="T64" fmla="*/ 127285 w 112"/>
                  <a:gd name="T65" fmla="*/ 14975 h 136"/>
                  <a:gd name="T66" fmla="*/ 107318 w 112"/>
                  <a:gd name="T67" fmla="*/ 14975 h 136"/>
                  <a:gd name="T68" fmla="*/ 107318 w 112"/>
                  <a:gd name="T69" fmla="*/ 49916 h 136"/>
                  <a:gd name="T70" fmla="*/ 99831 w 112"/>
                  <a:gd name="T71" fmla="*/ 49916 h 136"/>
                  <a:gd name="T72" fmla="*/ 99831 w 112"/>
                  <a:gd name="T73" fmla="*/ 0 h 136"/>
                  <a:gd name="T74" fmla="*/ 87352 w 112"/>
                  <a:gd name="T75" fmla="*/ 0 h 136"/>
                  <a:gd name="T76" fmla="*/ 87352 w 112"/>
                  <a:gd name="T77" fmla="*/ 49916 h 136"/>
                  <a:gd name="T78" fmla="*/ 79865 w 112"/>
                  <a:gd name="T79" fmla="*/ 49916 h 136"/>
                  <a:gd name="T80" fmla="*/ 79865 w 112"/>
                  <a:gd name="T81" fmla="*/ 14975 h 136"/>
                  <a:gd name="T82" fmla="*/ 62394 w 112"/>
                  <a:gd name="T83" fmla="*/ 14975 h 136"/>
                  <a:gd name="T84" fmla="*/ 62394 w 112"/>
                  <a:gd name="T85" fmla="*/ 49916 h 136"/>
                  <a:gd name="T86" fmla="*/ 57403 w 112"/>
                  <a:gd name="T87" fmla="*/ 49916 h 136"/>
                  <a:gd name="T88" fmla="*/ 57403 w 112"/>
                  <a:gd name="T89" fmla="*/ 0 h 136"/>
                  <a:gd name="T90" fmla="*/ 42428 w 112"/>
                  <a:gd name="T91" fmla="*/ 0 h 136"/>
                  <a:gd name="T92" fmla="*/ 42428 w 112"/>
                  <a:gd name="T93" fmla="*/ 49916 h 136"/>
                  <a:gd name="T94" fmla="*/ 37437 w 112"/>
                  <a:gd name="T95" fmla="*/ 49916 h 136"/>
                  <a:gd name="T96" fmla="*/ 37437 w 112"/>
                  <a:gd name="T97" fmla="*/ 14975 h 136"/>
                  <a:gd name="T98" fmla="*/ 0 w 112"/>
                  <a:gd name="T99" fmla="*/ 14975 h 136"/>
                  <a:gd name="T100" fmla="*/ 0 w 112"/>
                  <a:gd name="T101" fmla="*/ 59899 h 136"/>
                  <a:gd name="T102" fmla="*/ 0 w 112"/>
                  <a:gd name="T103" fmla="*/ 69882 h 136"/>
                  <a:gd name="T104" fmla="*/ 0 w 112"/>
                  <a:gd name="T105" fmla="*/ 339426 h 136"/>
                  <a:gd name="T106" fmla="*/ 222124 w 112"/>
                  <a:gd name="T107" fmla="*/ 339426 h 136"/>
                  <a:gd name="T108" fmla="*/ 279527 w 112"/>
                  <a:gd name="T109" fmla="*/ 274536 h 136"/>
                  <a:gd name="T110" fmla="*/ 279527 w 112"/>
                  <a:gd name="T111" fmla="*/ 209645 h 136"/>
                  <a:gd name="T112" fmla="*/ 259561 w 112"/>
                  <a:gd name="T113" fmla="*/ 229612 h 136"/>
                  <a:gd name="T114" fmla="*/ 259561 w 112"/>
                  <a:gd name="T115" fmla="*/ 252074 h 1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2"/>
                  <a:gd name="T175" fmla="*/ 0 h 136"/>
                  <a:gd name="T176" fmla="*/ 112 w 112"/>
                  <a:gd name="T177" fmla="*/ 136 h 1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4" name="Rectangle 117"/>
              <p:cNvSpPr>
                <a:spLocks noChangeArrowheads="1"/>
              </p:cNvSpPr>
              <p:nvPr/>
            </p:nvSpPr>
            <p:spPr bwMode="auto">
              <a:xfrm>
                <a:off x="5312429" y="1666547"/>
                <a:ext cx="107051" cy="170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5" name="Rectangle 118"/>
              <p:cNvSpPr>
                <a:spLocks noChangeArrowheads="1"/>
              </p:cNvSpPr>
              <p:nvPr/>
            </p:nvSpPr>
            <p:spPr bwMode="auto">
              <a:xfrm>
                <a:off x="5312429" y="1705464"/>
                <a:ext cx="107051" cy="170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6" name="Rectangle 119"/>
              <p:cNvSpPr>
                <a:spLocks noChangeArrowheads="1"/>
              </p:cNvSpPr>
              <p:nvPr/>
            </p:nvSpPr>
            <p:spPr bwMode="auto">
              <a:xfrm>
                <a:off x="5312429" y="1749246"/>
                <a:ext cx="107051" cy="145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7" name="Rectangle 120"/>
              <p:cNvSpPr>
                <a:spLocks noChangeArrowheads="1"/>
              </p:cNvSpPr>
              <p:nvPr/>
            </p:nvSpPr>
            <p:spPr bwMode="auto">
              <a:xfrm>
                <a:off x="5312429" y="1790596"/>
                <a:ext cx="107051" cy="170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6608168" y="1169109"/>
            <a:ext cx="1095236" cy="1095632"/>
            <a:chOff x="9976487" y="1872580"/>
            <a:chExt cx="1686798" cy="1687408"/>
          </a:xfrm>
        </p:grpSpPr>
        <p:grpSp>
          <p:nvGrpSpPr>
            <p:cNvPr id="30" name="组合 29"/>
            <p:cNvGrpSpPr/>
            <p:nvPr/>
          </p:nvGrpSpPr>
          <p:grpSpPr>
            <a:xfrm>
              <a:off x="9976487" y="1872580"/>
              <a:ext cx="1686798" cy="1687408"/>
              <a:chOff x="4345444" y="2542859"/>
              <a:chExt cx="1810550" cy="1811205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3" name="同心圆 3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2" name="椭圆 3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10405129" y="2280188"/>
              <a:ext cx="820680" cy="812962"/>
              <a:chOff x="9364954" y="1516098"/>
              <a:chExt cx="370262" cy="366780"/>
            </a:xfrm>
          </p:grpSpPr>
          <p:sp>
            <p:nvSpPr>
              <p:cNvPr id="89" name="Freeform 150"/>
              <p:cNvSpPr>
                <a:spLocks noEditPoints="1" noChangeArrowheads="1"/>
              </p:cNvSpPr>
              <p:nvPr/>
            </p:nvSpPr>
            <p:spPr bwMode="auto">
              <a:xfrm>
                <a:off x="9364954" y="1516098"/>
                <a:ext cx="370262" cy="366780"/>
              </a:xfrm>
              <a:custGeom>
                <a:avLst/>
                <a:gdLst>
                  <a:gd name="T0" fmla="*/ 189680 w 114"/>
                  <a:gd name="T1" fmla="*/ 0 h 114"/>
                  <a:gd name="T2" fmla="*/ 0 w 114"/>
                  <a:gd name="T3" fmla="*/ 188432 h 114"/>
                  <a:gd name="T4" fmla="*/ 189680 w 114"/>
                  <a:gd name="T5" fmla="*/ 376864 h 114"/>
                  <a:gd name="T6" fmla="*/ 379359 w 114"/>
                  <a:gd name="T7" fmla="*/ 188432 h 114"/>
                  <a:gd name="T8" fmla="*/ 189680 w 114"/>
                  <a:gd name="T9" fmla="*/ 0 h 114"/>
                  <a:gd name="T10" fmla="*/ 189680 w 114"/>
                  <a:gd name="T11" fmla="*/ 357029 h 114"/>
                  <a:gd name="T12" fmla="*/ 19966 w 114"/>
                  <a:gd name="T13" fmla="*/ 188432 h 114"/>
                  <a:gd name="T14" fmla="*/ 189680 w 114"/>
                  <a:gd name="T15" fmla="*/ 19835 h 114"/>
                  <a:gd name="T16" fmla="*/ 359393 w 114"/>
                  <a:gd name="T17" fmla="*/ 188432 h 114"/>
                  <a:gd name="T18" fmla="*/ 189680 w 114"/>
                  <a:gd name="T19" fmla="*/ 357029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114"/>
                  <a:gd name="T32" fmla="*/ 114 w 114"/>
                  <a:gd name="T33" fmla="*/ 114 h 1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114">
                    <a:moveTo>
                      <a:pt x="57" y="0"/>
                    </a:moveTo>
                    <a:cubicBezTo>
                      <a:pt x="25" y="0"/>
                      <a:pt x="0" y="25"/>
                      <a:pt x="0" y="57"/>
                    </a:cubicBezTo>
                    <a:cubicBezTo>
                      <a:pt x="0" y="89"/>
                      <a:pt x="25" y="114"/>
                      <a:pt x="57" y="114"/>
                    </a:cubicBezTo>
                    <a:cubicBezTo>
                      <a:pt x="89" y="114"/>
                      <a:pt x="114" y="89"/>
                      <a:pt x="114" y="57"/>
                    </a:cubicBezTo>
                    <a:cubicBezTo>
                      <a:pt x="114" y="25"/>
                      <a:pt x="89" y="0"/>
                      <a:pt x="57" y="0"/>
                    </a:cubicBezTo>
                    <a:close/>
                    <a:moveTo>
                      <a:pt x="57" y="108"/>
                    </a:moveTo>
                    <a:cubicBezTo>
                      <a:pt x="29" y="108"/>
                      <a:pt x="6" y="85"/>
                      <a:pt x="6" y="57"/>
                    </a:cubicBezTo>
                    <a:cubicBezTo>
                      <a:pt x="6" y="29"/>
                      <a:pt x="29" y="6"/>
                      <a:pt x="57" y="6"/>
                    </a:cubicBezTo>
                    <a:cubicBezTo>
                      <a:pt x="85" y="6"/>
                      <a:pt x="108" y="29"/>
                      <a:pt x="108" y="57"/>
                    </a:cubicBezTo>
                    <a:cubicBezTo>
                      <a:pt x="108" y="85"/>
                      <a:pt x="85" y="108"/>
                      <a:pt x="57" y="1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0" name="Rectangle 151"/>
              <p:cNvSpPr>
                <a:spLocks noChangeArrowheads="1"/>
              </p:cNvSpPr>
              <p:nvPr/>
            </p:nvSpPr>
            <p:spPr bwMode="auto">
              <a:xfrm>
                <a:off x="9506239" y="1780859"/>
                <a:ext cx="21924" cy="412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1" name="Rectangle 152"/>
              <p:cNvSpPr>
                <a:spLocks noChangeArrowheads="1"/>
              </p:cNvSpPr>
              <p:nvPr/>
            </p:nvSpPr>
            <p:spPr bwMode="auto">
              <a:xfrm>
                <a:off x="9540342" y="1780859"/>
                <a:ext cx="19487" cy="412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2" name="Rectangle 153"/>
              <p:cNvSpPr>
                <a:spLocks noChangeArrowheads="1"/>
              </p:cNvSpPr>
              <p:nvPr/>
            </p:nvSpPr>
            <p:spPr bwMode="auto">
              <a:xfrm>
                <a:off x="9574445" y="1780859"/>
                <a:ext cx="19487" cy="412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3" name="Freeform 154"/>
              <p:cNvSpPr>
                <a:spLocks noChangeArrowheads="1"/>
              </p:cNvSpPr>
              <p:nvPr/>
            </p:nvSpPr>
            <p:spPr bwMode="auto">
              <a:xfrm>
                <a:off x="9479444" y="1620544"/>
                <a:ext cx="80387" cy="82586"/>
              </a:xfrm>
              <a:custGeom>
                <a:avLst/>
                <a:gdLst>
                  <a:gd name="T0" fmla="*/ 62595 w 25"/>
                  <a:gd name="T1" fmla="*/ 74674 h 25"/>
                  <a:gd name="T2" fmla="*/ 72479 w 25"/>
                  <a:gd name="T3" fmla="*/ 84857 h 25"/>
                  <a:gd name="T4" fmla="*/ 82362 w 25"/>
                  <a:gd name="T5" fmla="*/ 74674 h 25"/>
                  <a:gd name="T6" fmla="*/ 72479 w 25"/>
                  <a:gd name="T7" fmla="*/ 64491 h 25"/>
                  <a:gd name="T8" fmla="*/ 69184 w 25"/>
                  <a:gd name="T9" fmla="*/ 64491 h 25"/>
                  <a:gd name="T10" fmla="*/ 0 w 25"/>
                  <a:gd name="T11" fmla="*/ 0 h 25"/>
                  <a:gd name="T12" fmla="*/ 62595 w 25"/>
                  <a:gd name="T13" fmla="*/ 74674 h 25"/>
                  <a:gd name="T14" fmla="*/ 62595 w 25"/>
                  <a:gd name="T15" fmla="*/ 74674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25"/>
                  <a:gd name="T26" fmla="*/ 25 w 25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25">
                    <a:moveTo>
                      <a:pt x="19" y="22"/>
                    </a:moveTo>
                    <a:cubicBezTo>
                      <a:pt x="19" y="24"/>
                      <a:pt x="20" y="25"/>
                      <a:pt x="22" y="25"/>
                    </a:cubicBezTo>
                    <a:cubicBezTo>
                      <a:pt x="24" y="25"/>
                      <a:pt x="25" y="24"/>
                      <a:pt x="25" y="22"/>
                    </a:cubicBezTo>
                    <a:cubicBezTo>
                      <a:pt x="25" y="21"/>
                      <a:pt x="24" y="19"/>
                      <a:pt x="22" y="19"/>
                    </a:cubicBezTo>
                    <a:cubicBezTo>
                      <a:pt x="22" y="19"/>
                      <a:pt x="22" y="19"/>
                      <a:pt x="21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4" name="Freeform 155"/>
              <p:cNvSpPr>
                <a:spLocks noChangeArrowheads="1"/>
              </p:cNvSpPr>
              <p:nvPr/>
            </p:nvSpPr>
            <p:spPr bwMode="auto">
              <a:xfrm>
                <a:off x="9430725" y="1780859"/>
                <a:ext cx="21924" cy="19432"/>
              </a:xfrm>
              <a:custGeom>
                <a:avLst/>
                <a:gdLst>
                  <a:gd name="T0" fmla="*/ 0 w 9"/>
                  <a:gd name="T1" fmla="*/ 14974 h 8"/>
                  <a:gd name="T2" fmla="*/ 7488 w 9"/>
                  <a:gd name="T3" fmla="*/ 19966 h 8"/>
                  <a:gd name="T4" fmla="*/ 22463 w 9"/>
                  <a:gd name="T5" fmla="*/ 2496 h 8"/>
                  <a:gd name="T6" fmla="*/ 17471 w 9"/>
                  <a:gd name="T7" fmla="*/ 0 h 8"/>
                  <a:gd name="T8" fmla="*/ 0 w 9"/>
                  <a:gd name="T9" fmla="*/ 14974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0" y="6"/>
                    </a:moveTo>
                    <a:lnTo>
                      <a:pt x="3" y="8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5" name="Freeform 156"/>
              <p:cNvSpPr>
                <a:spLocks noChangeArrowheads="1"/>
              </p:cNvSpPr>
              <p:nvPr/>
            </p:nvSpPr>
            <p:spPr bwMode="auto">
              <a:xfrm>
                <a:off x="9411238" y="1737137"/>
                <a:ext cx="26796" cy="14574"/>
              </a:xfrm>
              <a:custGeom>
                <a:avLst/>
                <a:gdLst>
                  <a:gd name="T0" fmla="*/ 22462 w 11"/>
                  <a:gd name="T1" fmla="*/ 0 h 6"/>
                  <a:gd name="T2" fmla="*/ 0 w 11"/>
                  <a:gd name="T3" fmla="*/ 7488 h 6"/>
                  <a:gd name="T4" fmla="*/ 2496 w 11"/>
                  <a:gd name="T5" fmla="*/ 14975 h 6"/>
                  <a:gd name="T6" fmla="*/ 27454 w 11"/>
                  <a:gd name="T7" fmla="*/ 7488 h 6"/>
                  <a:gd name="T8" fmla="*/ 22462 w 11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6"/>
                  <a:gd name="T17" fmla="*/ 11 w 11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6">
                    <a:moveTo>
                      <a:pt x="9" y="0"/>
                    </a:moveTo>
                    <a:lnTo>
                      <a:pt x="0" y="3"/>
                    </a:lnTo>
                    <a:lnTo>
                      <a:pt x="1" y="6"/>
                    </a:lnTo>
                    <a:lnTo>
                      <a:pt x="11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6" name="Freeform 157"/>
              <p:cNvSpPr>
                <a:spLocks noChangeArrowheads="1"/>
              </p:cNvSpPr>
              <p:nvPr/>
            </p:nvSpPr>
            <p:spPr bwMode="auto">
              <a:xfrm>
                <a:off x="9442904" y="1588969"/>
                <a:ext cx="19487" cy="21862"/>
              </a:xfrm>
              <a:custGeom>
                <a:avLst/>
                <a:gdLst>
                  <a:gd name="T0" fmla="*/ 0 w 8"/>
                  <a:gd name="T1" fmla="*/ 7488 h 9"/>
                  <a:gd name="T2" fmla="*/ 17470 w 8"/>
                  <a:gd name="T3" fmla="*/ 22463 h 9"/>
                  <a:gd name="T4" fmla="*/ 19966 w 8"/>
                  <a:gd name="T5" fmla="*/ 17471 h 9"/>
                  <a:gd name="T6" fmla="*/ 4992 w 8"/>
                  <a:gd name="T7" fmla="*/ 0 h 9"/>
                  <a:gd name="T8" fmla="*/ 0 w 8"/>
                  <a:gd name="T9" fmla="*/ 748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0" y="3"/>
                    </a:moveTo>
                    <a:lnTo>
                      <a:pt x="7" y="9"/>
                    </a:lnTo>
                    <a:lnTo>
                      <a:pt x="8" y="7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7" name="Freeform 158"/>
              <p:cNvSpPr>
                <a:spLocks noChangeArrowheads="1"/>
              </p:cNvSpPr>
              <p:nvPr/>
            </p:nvSpPr>
            <p:spPr bwMode="auto">
              <a:xfrm>
                <a:off x="9413673" y="1637548"/>
                <a:ext cx="26796" cy="12146"/>
              </a:xfrm>
              <a:custGeom>
                <a:avLst/>
                <a:gdLst>
                  <a:gd name="T0" fmla="*/ 27454 w 11"/>
                  <a:gd name="T1" fmla="*/ 7488 h 5"/>
                  <a:gd name="T2" fmla="*/ 4992 w 11"/>
                  <a:gd name="T3" fmla="*/ 0 h 5"/>
                  <a:gd name="T4" fmla="*/ 0 w 11"/>
                  <a:gd name="T5" fmla="*/ 7488 h 5"/>
                  <a:gd name="T6" fmla="*/ 24958 w 11"/>
                  <a:gd name="T7" fmla="*/ 12480 h 5"/>
                  <a:gd name="T8" fmla="*/ 27454 w 11"/>
                  <a:gd name="T9" fmla="*/ 7488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5"/>
                  <a:gd name="T17" fmla="*/ 11 w 1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5">
                    <a:moveTo>
                      <a:pt x="11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10" y="5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8" name="Rectangle 159"/>
              <p:cNvSpPr>
                <a:spLocks noChangeArrowheads="1"/>
              </p:cNvSpPr>
              <p:nvPr/>
            </p:nvSpPr>
            <p:spPr bwMode="auto">
              <a:xfrm>
                <a:off x="9547650" y="1550104"/>
                <a:ext cx="7308" cy="218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9" name="Freeform 160"/>
              <p:cNvSpPr>
                <a:spLocks noChangeArrowheads="1"/>
              </p:cNvSpPr>
              <p:nvPr/>
            </p:nvSpPr>
            <p:spPr bwMode="auto">
              <a:xfrm>
                <a:off x="9481879" y="1559820"/>
                <a:ext cx="17052" cy="21862"/>
              </a:xfrm>
              <a:custGeom>
                <a:avLst/>
                <a:gdLst>
                  <a:gd name="T0" fmla="*/ 17471 w 7"/>
                  <a:gd name="T1" fmla="*/ 19967 h 9"/>
                  <a:gd name="T2" fmla="*/ 7488 w 7"/>
                  <a:gd name="T3" fmla="*/ 0 h 9"/>
                  <a:gd name="T4" fmla="*/ 0 w 7"/>
                  <a:gd name="T5" fmla="*/ 4992 h 9"/>
                  <a:gd name="T6" fmla="*/ 9983 w 7"/>
                  <a:gd name="T7" fmla="*/ 22463 h 9"/>
                  <a:gd name="T8" fmla="*/ 17471 w 7"/>
                  <a:gd name="T9" fmla="*/ 1996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8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4" y="9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0" name="Freeform 161"/>
              <p:cNvSpPr>
                <a:spLocks noChangeArrowheads="1"/>
              </p:cNvSpPr>
              <p:nvPr/>
            </p:nvSpPr>
            <p:spPr bwMode="auto">
              <a:xfrm>
                <a:off x="9593932" y="1559820"/>
                <a:ext cx="12181" cy="26719"/>
              </a:xfrm>
              <a:custGeom>
                <a:avLst/>
                <a:gdLst>
                  <a:gd name="T0" fmla="*/ 0 w 5"/>
                  <a:gd name="T1" fmla="*/ 22462 h 11"/>
                  <a:gd name="T2" fmla="*/ 4992 w 5"/>
                  <a:gd name="T3" fmla="*/ 27454 h 11"/>
                  <a:gd name="T4" fmla="*/ 12480 w 5"/>
                  <a:gd name="T5" fmla="*/ 4992 h 11"/>
                  <a:gd name="T6" fmla="*/ 4992 w 5"/>
                  <a:gd name="T7" fmla="*/ 0 h 11"/>
                  <a:gd name="T8" fmla="*/ 0 w 5"/>
                  <a:gd name="T9" fmla="*/ 22462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1"/>
                  <a:gd name="T17" fmla="*/ 5 w 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1">
                    <a:moveTo>
                      <a:pt x="0" y="9"/>
                    </a:moveTo>
                    <a:lnTo>
                      <a:pt x="2" y="11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1" name="Freeform 162"/>
              <p:cNvSpPr>
                <a:spLocks noChangeArrowheads="1"/>
              </p:cNvSpPr>
              <p:nvPr/>
            </p:nvSpPr>
            <p:spPr bwMode="auto">
              <a:xfrm>
                <a:off x="9635344" y="1780859"/>
                <a:ext cx="21924" cy="19432"/>
              </a:xfrm>
              <a:custGeom>
                <a:avLst/>
                <a:gdLst>
                  <a:gd name="T0" fmla="*/ 0 w 9"/>
                  <a:gd name="T1" fmla="*/ 2496 h 8"/>
                  <a:gd name="T2" fmla="*/ 19967 w 9"/>
                  <a:gd name="T3" fmla="*/ 19966 h 8"/>
                  <a:gd name="T4" fmla="*/ 22463 w 9"/>
                  <a:gd name="T5" fmla="*/ 14974 h 8"/>
                  <a:gd name="T6" fmla="*/ 7488 w 9"/>
                  <a:gd name="T7" fmla="*/ 0 h 8"/>
                  <a:gd name="T8" fmla="*/ 0 w 9"/>
                  <a:gd name="T9" fmla="*/ 249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0" y="1"/>
                    </a:moveTo>
                    <a:lnTo>
                      <a:pt x="8" y="8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2" name="Freeform 163"/>
              <p:cNvSpPr>
                <a:spLocks noChangeArrowheads="1"/>
              </p:cNvSpPr>
              <p:nvPr/>
            </p:nvSpPr>
            <p:spPr bwMode="auto">
              <a:xfrm>
                <a:off x="9662138" y="1737137"/>
                <a:ext cx="24360" cy="14574"/>
              </a:xfrm>
              <a:custGeom>
                <a:avLst/>
                <a:gdLst>
                  <a:gd name="T0" fmla="*/ 0 w 10"/>
                  <a:gd name="T1" fmla="*/ 7488 h 6"/>
                  <a:gd name="T2" fmla="*/ 22462 w 10"/>
                  <a:gd name="T3" fmla="*/ 14975 h 6"/>
                  <a:gd name="T4" fmla="*/ 24958 w 10"/>
                  <a:gd name="T5" fmla="*/ 7488 h 6"/>
                  <a:gd name="T6" fmla="*/ 2496 w 10"/>
                  <a:gd name="T7" fmla="*/ 0 h 6"/>
                  <a:gd name="T8" fmla="*/ 0 w 10"/>
                  <a:gd name="T9" fmla="*/ 7488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3"/>
                    </a:moveTo>
                    <a:lnTo>
                      <a:pt x="9" y="6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3" name="Freeform 164"/>
              <p:cNvSpPr>
                <a:spLocks noChangeArrowheads="1"/>
              </p:cNvSpPr>
              <p:nvPr/>
            </p:nvSpPr>
            <p:spPr bwMode="auto">
              <a:xfrm>
                <a:off x="9632907" y="1588969"/>
                <a:ext cx="21924" cy="21862"/>
              </a:xfrm>
              <a:custGeom>
                <a:avLst/>
                <a:gdLst>
                  <a:gd name="T0" fmla="*/ 22463 w 9"/>
                  <a:gd name="T1" fmla="*/ 7488 h 9"/>
                  <a:gd name="T2" fmla="*/ 19967 w 9"/>
                  <a:gd name="T3" fmla="*/ 0 h 9"/>
                  <a:gd name="T4" fmla="*/ 0 w 9"/>
                  <a:gd name="T5" fmla="*/ 17471 h 9"/>
                  <a:gd name="T6" fmla="*/ 4992 w 9"/>
                  <a:gd name="T7" fmla="*/ 22463 h 9"/>
                  <a:gd name="T8" fmla="*/ 22463 w 9"/>
                  <a:gd name="T9" fmla="*/ 748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9" y="3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4" name="Freeform 165"/>
              <p:cNvSpPr>
                <a:spLocks noChangeArrowheads="1"/>
              </p:cNvSpPr>
              <p:nvPr/>
            </p:nvSpPr>
            <p:spPr bwMode="auto">
              <a:xfrm>
                <a:off x="9657266" y="1637548"/>
                <a:ext cx="26796" cy="12146"/>
              </a:xfrm>
              <a:custGeom>
                <a:avLst/>
                <a:gdLst>
                  <a:gd name="T0" fmla="*/ 24958 w 11"/>
                  <a:gd name="T1" fmla="*/ 0 h 5"/>
                  <a:gd name="T2" fmla="*/ 0 w 11"/>
                  <a:gd name="T3" fmla="*/ 7488 h 5"/>
                  <a:gd name="T4" fmla="*/ 4992 w 11"/>
                  <a:gd name="T5" fmla="*/ 12480 h 5"/>
                  <a:gd name="T6" fmla="*/ 27454 w 11"/>
                  <a:gd name="T7" fmla="*/ 7488 h 5"/>
                  <a:gd name="T8" fmla="*/ 24958 w 11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5"/>
                  <a:gd name="T17" fmla="*/ 11 w 1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5">
                    <a:moveTo>
                      <a:pt x="10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11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" name="Rectangle 166"/>
              <p:cNvSpPr>
                <a:spLocks noChangeArrowheads="1"/>
              </p:cNvSpPr>
              <p:nvPr/>
            </p:nvSpPr>
            <p:spPr bwMode="auto">
              <a:xfrm>
                <a:off x="9403929" y="1686128"/>
                <a:ext cx="24360" cy="7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6" name="Rectangle 167"/>
              <p:cNvSpPr>
                <a:spLocks noChangeArrowheads="1"/>
              </p:cNvSpPr>
              <p:nvPr/>
            </p:nvSpPr>
            <p:spPr bwMode="auto">
              <a:xfrm>
                <a:off x="9674318" y="1688557"/>
                <a:ext cx="26796" cy="7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4971753" y="1169109"/>
            <a:ext cx="1095236" cy="1095632"/>
            <a:chOff x="7456207" y="1872580"/>
            <a:chExt cx="1686798" cy="1687408"/>
          </a:xfrm>
        </p:grpSpPr>
        <p:grpSp>
          <p:nvGrpSpPr>
            <p:cNvPr id="22" name="组合 21"/>
            <p:cNvGrpSpPr/>
            <p:nvPr/>
          </p:nvGrpSpPr>
          <p:grpSpPr>
            <a:xfrm>
              <a:off x="7456207" y="1872580"/>
              <a:ext cx="1686798" cy="1687408"/>
              <a:chOff x="4345444" y="2542859"/>
              <a:chExt cx="1810550" cy="1811205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5" name="同心圆 2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4" name="椭圆 2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1" name="组合 110"/>
            <p:cNvGrpSpPr/>
            <p:nvPr/>
          </p:nvGrpSpPr>
          <p:grpSpPr>
            <a:xfrm>
              <a:off x="8084356" y="2442675"/>
              <a:ext cx="487381" cy="632430"/>
              <a:chOff x="7410688" y="1563805"/>
              <a:chExt cx="292497" cy="379547"/>
            </a:xfrm>
          </p:grpSpPr>
          <p:sp>
            <p:nvSpPr>
              <p:cNvPr id="108" name="Freeform 170"/>
              <p:cNvSpPr>
                <a:spLocks noChangeArrowheads="1"/>
              </p:cNvSpPr>
              <p:nvPr/>
            </p:nvSpPr>
            <p:spPr bwMode="auto">
              <a:xfrm>
                <a:off x="7410688" y="1673290"/>
                <a:ext cx="292497" cy="270062"/>
              </a:xfrm>
              <a:custGeom>
                <a:avLst/>
                <a:gdLst>
                  <a:gd name="T0" fmla="*/ 149747 w 90"/>
                  <a:gd name="T1" fmla="*/ 277032 h 83"/>
                  <a:gd name="T2" fmla="*/ 299494 w 90"/>
                  <a:gd name="T3" fmla="*/ 0 h 83"/>
                  <a:gd name="T4" fmla="*/ 0 w 90"/>
                  <a:gd name="T5" fmla="*/ 0 h 83"/>
                  <a:gd name="T6" fmla="*/ 149747 w 90"/>
                  <a:gd name="T7" fmla="*/ 277032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83"/>
                  <a:gd name="T14" fmla="*/ 90 w 90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83">
                    <a:moveTo>
                      <a:pt x="45" y="83"/>
                    </a:moveTo>
                    <a:cubicBezTo>
                      <a:pt x="90" y="59"/>
                      <a:pt x="90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9"/>
                      <a:pt x="45" y="8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9" name="Freeform 171"/>
              <p:cNvSpPr>
                <a:spLocks noChangeArrowheads="1"/>
              </p:cNvSpPr>
              <p:nvPr/>
            </p:nvSpPr>
            <p:spPr bwMode="auto">
              <a:xfrm>
                <a:off x="7410688" y="1563805"/>
                <a:ext cx="292497" cy="92454"/>
              </a:xfrm>
              <a:custGeom>
                <a:avLst/>
                <a:gdLst>
                  <a:gd name="T0" fmla="*/ 279528 w 90"/>
                  <a:gd name="T1" fmla="*/ 0 h 29"/>
                  <a:gd name="T2" fmla="*/ 226284 w 90"/>
                  <a:gd name="T3" fmla="*/ 52326 h 29"/>
                  <a:gd name="T4" fmla="*/ 173041 w 90"/>
                  <a:gd name="T5" fmla="*/ 0 h 29"/>
                  <a:gd name="T6" fmla="*/ 129781 w 90"/>
                  <a:gd name="T7" fmla="*/ 0 h 29"/>
                  <a:gd name="T8" fmla="*/ 76537 w 90"/>
                  <a:gd name="T9" fmla="*/ 52326 h 29"/>
                  <a:gd name="T10" fmla="*/ 23294 w 90"/>
                  <a:gd name="T11" fmla="*/ 0 h 29"/>
                  <a:gd name="T12" fmla="*/ 0 w 90"/>
                  <a:gd name="T13" fmla="*/ 0 h 29"/>
                  <a:gd name="T14" fmla="*/ 0 w 90"/>
                  <a:gd name="T15" fmla="*/ 94840 h 29"/>
                  <a:gd name="T16" fmla="*/ 299494 w 90"/>
                  <a:gd name="T17" fmla="*/ 94840 h 29"/>
                  <a:gd name="T18" fmla="*/ 299494 w 90"/>
                  <a:gd name="T19" fmla="*/ 0 h 29"/>
                  <a:gd name="T20" fmla="*/ 279528 w 90"/>
                  <a:gd name="T21" fmla="*/ 0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0"/>
                  <a:gd name="T34" fmla="*/ 0 h 29"/>
                  <a:gd name="T35" fmla="*/ 90 w 90"/>
                  <a:gd name="T36" fmla="*/ 29 h 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0" h="29">
                    <a:moveTo>
                      <a:pt x="84" y="0"/>
                    </a:moveTo>
                    <a:cubicBezTo>
                      <a:pt x="84" y="9"/>
                      <a:pt x="77" y="16"/>
                      <a:pt x="68" y="16"/>
                    </a:cubicBezTo>
                    <a:cubicBezTo>
                      <a:pt x="59" y="16"/>
                      <a:pt x="52" y="9"/>
                      <a:pt x="5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2" y="16"/>
                      <a:pt x="23" y="16"/>
                    </a:cubicBezTo>
                    <a:cubicBezTo>
                      <a:pt x="14" y="16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9" name="组合 118"/>
          <p:cNvGrpSpPr/>
          <p:nvPr/>
        </p:nvGrpSpPr>
        <p:grpSpPr>
          <a:xfrm>
            <a:off x="74878" y="196220"/>
            <a:ext cx="1765509" cy="551352"/>
            <a:chOff x="520640" y="251299"/>
            <a:chExt cx="1766054" cy="551521"/>
          </a:xfrm>
        </p:grpSpPr>
        <p:sp>
          <p:nvSpPr>
            <p:cNvPr id="124" name="矩形 3"/>
            <p:cNvSpPr>
              <a:spLocks noChangeArrowheads="1"/>
            </p:cNvSpPr>
            <p:nvPr/>
          </p:nvSpPr>
          <p:spPr bwMode="auto">
            <a:xfrm>
              <a:off x="1071449" y="251299"/>
              <a:ext cx="664451" cy="3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特 点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25" name="组合 124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126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CHARACTERISTIC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127" name="组合 126"/>
              <p:cNvGrpSpPr/>
              <p:nvPr/>
            </p:nvGrpSpPr>
            <p:grpSpPr>
              <a:xfrm>
                <a:off x="931046" y="667544"/>
                <a:ext cx="1028125" cy="45719"/>
                <a:chOff x="688893" y="2574272"/>
                <a:chExt cx="7739508" cy="81128"/>
              </a:xfrm>
            </p:grpSpPr>
            <p:sp>
              <p:nvSpPr>
                <p:cNvPr id="128" name="Rectangle 4"/>
                <p:cNvSpPr/>
                <p:nvPr/>
              </p:nvSpPr>
              <p:spPr>
                <a:xfrm>
                  <a:off x="688893" y="2574288"/>
                  <a:ext cx="1538996" cy="81112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Rectangle 5"/>
                <p:cNvSpPr/>
                <p:nvPr/>
              </p:nvSpPr>
              <p:spPr>
                <a:xfrm>
                  <a:off x="2239019" y="2574275"/>
                  <a:ext cx="1538996" cy="81112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Rectangle 6"/>
                <p:cNvSpPr/>
                <p:nvPr/>
              </p:nvSpPr>
              <p:spPr>
                <a:xfrm>
                  <a:off x="3789153" y="2574272"/>
                  <a:ext cx="1538996" cy="81112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Rectangle 7"/>
                <p:cNvSpPr/>
                <p:nvPr/>
              </p:nvSpPr>
              <p:spPr>
                <a:xfrm>
                  <a:off x="5339279" y="2574272"/>
                  <a:ext cx="1538996" cy="81112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Rectangle 8"/>
                <p:cNvSpPr/>
                <p:nvPr/>
              </p:nvSpPr>
              <p:spPr>
                <a:xfrm>
                  <a:off x="6889405" y="2574275"/>
                  <a:ext cx="1538996" cy="81112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0" name="矩形 19"/>
          <p:cNvSpPr/>
          <p:nvPr/>
        </p:nvSpPr>
        <p:spPr>
          <a:xfrm>
            <a:off x="3266599" y="2958630"/>
            <a:ext cx="1219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网络、通讯、洗钱手段极致使用，诈骗手段不断翻新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43540" y="2952185"/>
            <a:ext cx="128869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犯罪人员公司化管理，分工明确；针对不同受害人群使用不同诈骗手法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339502"/>
            <a:ext cx="1765509" cy="551352"/>
            <a:chOff x="520640" y="251299"/>
            <a:chExt cx="1766054" cy="551521"/>
          </a:xfrm>
        </p:grpSpPr>
        <p:sp>
          <p:nvSpPr>
            <p:cNvPr id="15" name="矩形 3"/>
            <p:cNvSpPr>
              <a:spLocks noChangeArrowheads="1"/>
            </p:cNvSpPr>
            <p:nvPr/>
          </p:nvSpPr>
          <p:spPr bwMode="auto">
            <a:xfrm>
              <a:off x="1071449" y="251299"/>
              <a:ext cx="664451" cy="3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特 点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17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CHARACTERISTIC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931046" y="667544"/>
                <a:ext cx="1028125" cy="45719"/>
                <a:chOff x="688893" y="2574272"/>
                <a:chExt cx="7739508" cy="81128"/>
              </a:xfrm>
            </p:grpSpPr>
            <p:sp>
              <p:nvSpPr>
                <p:cNvPr id="19" name="Rectangle 4"/>
                <p:cNvSpPr/>
                <p:nvPr/>
              </p:nvSpPr>
              <p:spPr>
                <a:xfrm>
                  <a:off x="688893" y="2574288"/>
                  <a:ext cx="1538996" cy="81112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Rectangle 5"/>
                <p:cNvSpPr/>
                <p:nvPr/>
              </p:nvSpPr>
              <p:spPr>
                <a:xfrm>
                  <a:off x="2239019" y="2574275"/>
                  <a:ext cx="1538996" cy="81112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Rectangle 6"/>
                <p:cNvSpPr/>
                <p:nvPr/>
              </p:nvSpPr>
              <p:spPr>
                <a:xfrm>
                  <a:off x="3789153" y="2574272"/>
                  <a:ext cx="1538996" cy="81112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Rectangle 7"/>
                <p:cNvSpPr/>
                <p:nvPr/>
              </p:nvSpPr>
              <p:spPr>
                <a:xfrm>
                  <a:off x="5339279" y="2574272"/>
                  <a:ext cx="1538996" cy="81112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Rectangle 8"/>
                <p:cNvSpPr/>
                <p:nvPr/>
              </p:nvSpPr>
              <p:spPr>
                <a:xfrm>
                  <a:off x="6889405" y="2574275"/>
                  <a:ext cx="1538996" cy="81112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24" name="组合 23"/>
          <p:cNvGrpSpPr/>
          <p:nvPr/>
        </p:nvGrpSpPr>
        <p:grpSpPr>
          <a:xfrm>
            <a:off x="2879812" y="1491630"/>
            <a:ext cx="3384376" cy="1403248"/>
            <a:chOff x="727306" y="251299"/>
            <a:chExt cx="1766054" cy="479303"/>
          </a:xfrm>
        </p:grpSpPr>
        <p:sp>
          <p:nvSpPr>
            <p:cNvPr id="25" name="矩形 3"/>
            <p:cNvSpPr>
              <a:spLocks noChangeArrowheads="1"/>
            </p:cNvSpPr>
            <p:nvPr/>
          </p:nvSpPr>
          <p:spPr bwMode="auto">
            <a:xfrm>
              <a:off x="1334390" y="251299"/>
              <a:ext cx="138569" cy="3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文本框 31"/>
            <p:cNvSpPr>
              <a:spLocks noChangeArrowheads="1"/>
            </p:cNvSpPr>
            <p:nvPr/>
          </p:nvSpPr>
          <p:spPr bwMode="auto">
            <a:xfrm>
              <a:off x="727306" y="509863"/>
              <a:ext cx="1766054" cy="220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68" tIns="45682" rIns="91368" bIns="45682" numCol="1" anchor="t" anchorCtr="0" compatLnSpc="1">
              <a:spAutoFit/>
            </a:bodyPr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kern="0" dirty="0">
                  <a:solidFill>
                    <a:srgbClr val="FFFFFF">
                      <a:lumMod val="50000"/>
                    </a:srgbClr>
                  </a:solidFill>
                  <a:latin typeface="+mn-ea"/>
                  <a:ea typeface="+mn-ea"/>
                  <a:cs typeface="+mn-ea"/>
                  <a:sym typeface="+mn-lt"/>
                </a:rPr>
                <a:t>破案难、靠防范</a:t>
              </a:r>
              <a:endParaRPr lang="zh-CN" altLang="en-US" sz="3600" b="1" kern="0" dirty="0">
                <a:solidFill>
                  <a:srgbClr val="FFFFFF">
                    <a:lumMod val="50000"/>
                  </a:srgbClr>
                </a:solidFill>
                <a:latin typeface="+mn-ea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91818"/>
            <a:ext cx="9144000" cy="969534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17"/>
          <p:cNvSpPr txBox="1"/>
          <p:nvPr/>
        </p:nvSpPr>
        <p:spPr>
          <a:xfrm>
            <a:off x="3337584" y="2014975"/>
            <a:ext cx="519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  当前的严峻形势</a:t>
            </a:r>
            <a:endParaRPr lang="zh-CN" altLang="en-US" sz="32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366956" y="1489357"/>
            <a:ext cx="1586056" cy="1586449"/>
            <a:chOff x="1041891" y="2887277"/>
            <a:chExt cx="1036261" cy="1036518"/>
          </a:xfrm>
        </p:grpSpPr>
        <p:sp>
          <p:nvSpPr>
            <p:cNvPr id="84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solidFill>
              <a:srgbClr val="01B0F1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400">
                <a:cs typeface="+mn-ea"/>
                <a:sym typeface="+mn-lt"/>
              </a:endParaRPr>
            </a:p>
          </p:txBody>
        </p: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088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en-US" altLang="zh-CN" sz="6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16419" y="4532339"/>
            <a:ext cx="588857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012225" y="4232345"/>
            <a:ext cx="252491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7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2093322" y="4197995"/>
            <a:ext cx="1179281" cy="1179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0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1425263" y="4098496"/>
            <a:ext cx="52019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40975" y="4413610"/>
            <a:ext cx="316877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67011" y="4230303"/>
            <a:ext cx="158438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/>
        </p:nvGrpSpPr>
        <p:grpSpPr>
          <a:xfrm>
            <a:off x="358736" y="1510820"/>
            <a:ext cx="3406995" cy="1110113"/>
            <a:chOff x="5024996" y="1514664"/>
            <a:chExt cx="3614813" cy="1144819"/>
          </a:xfrm>
        </p:grpSpPr>
        <p:sp>
          <p:nvSpPr>
            <p:cNvPr id="85" name="TextBox 84"/>
            <p:cNvSpPr txBox="1"/>
            <p:nvPr/>
          </p:nvSpPr>
          <p:spPr>
            <a:xfrm>
              <a:off x="6084168" y="1514664"/>
              <a:ext cx="2317853" cy="243064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024996" y="1897890"/>
              <a:ext cx="3614813" cy="761593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+mn-ea"/>
                  <a:sym typeface="+mn-lt"/>
                </a:rPr>
                <a:t>发案数量大：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654179" y="5917921"/>
            <a:ext cx="815909" cy="338706"/>
          </a:xfrm>
          <a:prstGeom prst="rect">
            <a:avLst/>
          </a:prstGeom>
          <a:noFill/>
        </p:spPr>
        <p:txBody>
          <a:bodyPr wrap="none" lIns="61109" tIns="30555" rIns="61109" bIns="30555" rtlCol="0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延迟符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-107260" y="196219"/>
            <a:ext cx="1765509" cy="551353"/>
            <a:chOff x="520640" y="251298"/>
            <a:chExt cx="1766054" cy="551522"/>
          </a:xfrm>
        </p:grpSpPr>
        <p:sp>
          <p:nvSpPr>
            <p:cNvPr id="92" name="矩形 3"/>
            <p:cNvSpPr>
              <a:spLocks noChangeArrowheads="1"/>
            </p:cNvSpPr>
            <p:nvPr/>
          </p:nvSpPr>
          <p:spPr bwMode="auto">
            <a:xfrm>
              <a:off x="988063" y="251298"/>
              <a:ext cx="831215" cy="3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61" tIns="34281" rIns="68561" bIns="34281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为什么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520640" y="515443"/>
              <a:ext cx="1766054" cy="287377"/>
              <a:chOff x="562081" y="425886"/>
              <a:chExt cx="1766054" cy="287377"/>
            </a:xfrm>
          </p:grpSpPr>
          <p:sp>
            <p:nvSpPr>
              <p:cNvPr id="94" name="文本框 31"/>
              <p:cNvSpPr>
                <a:spLocks noChangeArrowheads="1"/>
              </p:cNvSpPr>
              <p:nvPr/>
            </p:nvSpPr>
            <p:spPr bwMode="auto">
              <a:xfrm>
                <a:off x="562081" y="425886"/>
                <a:ext cx="1766054" cy="215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368" tIns="45682" rIns="91368" bIns="45682" numCol="1" anchor="t" anchorCtr="0" compatLnSpc="1">
                <a:spAutoFit/>
              </a:bodyPr>
              <a:lstStyle/>
              <a:p>
                <a:pPr algn="ctr"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800" kern="0" dirty="0">
                    <a:solidFill>
                      <a:srgbClr val="FFFFFF">
                        <a:lumMod val="50000"/>
                      </a:srgbClr>
                    </a:solidFill>
                    <a:latin typeface="+mn-lt"/>
                    <a:ea typeface="+mn-ea"/>
                    <a:cs typeface="+mn-ea"/>
                    <a:sym typeface="+mn-lt"/>
                  </a:rPr>
                  <a:t>W H Y</a:t>
                </a:r>
                <a:endParaRPr lang="zh-CN" altLang="en-US" sz="800" kern="0" dirty="0">
                  <a:solidFill>
                    <a:srgbClr val="FFFFFF">
                      <a:lumMod val="50000"/>
                    </a:srgb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95" name="组合 94"/>
              <p:cNvGrpSpPr/>
              <p:nvPr/>
            </p:nvGrpSpPr>
            <p:grpSpPr>
              <a:xfrm>
                <a:off x="931046" y="667544"/>
                <a:ext cx="1028125" cy="45719"/>
                <a:chOff x="688893" y="2574256"/>
                <a:chExt cx="7739508" cy="81111"/>
              </a:xfrm>
            </p:grpSpPr>
            <p:sp>
              <p:nvSpPr>
                <p:cNvPr id="96" name="Rectangle 4"/>
                <p:cNvSpPr/>
                <p:nvPr/>
              </p:nvSpPr>
              <p:spPr>
                <a:xfrm>
                  <a:off x="68889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Rectangle 5"/>
                <p:cNvSpPr/>
                <p:nvPr/>
              </p:nvSpPr>
              <p:spPr>
                <a:xfrm>
                  <a:off x="2239021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Rectangle 6"/>
                <p:cNvSpPr/>
                <p:nvPr/>
              </p:nvSpPr>
              <p:spPr>
                <a:xfrm>
                  <a:off x="3789153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Rectangle 7"/>
                <p:cNvSpPr/>
                <p:nvPr/>
              </p:nvSpPr>
              <p:spPr>
                <a:xfrm>
                  <a:off x="5339276" y="2574256"/>
                  <a:ext cx="1539000" cy="81111"/>
                </a:xfrm>
                <a:prstGeom prst="rect">
                  <a:avLst/>
                </a:prstGeom>
                <a:solidFill>
                  <a:srgbClr val="00B0F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Rectangle 8"/>
                <p:cNvSpPr/>
                <p:nvPr/>
              </p:nvSpPr>
              <p:spPr>
                <a:xfrm>
                  <a:off x="6889401" y="2574256"/>
                  <a:ext cx="1539000" cy="81111"/>
                </a:xfrm>
                <a:prstGeom prst="rect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49" tIns="34276" rIns="68549" bIns="34276"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ysClr val="window" lastClr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" name="TextBox 85"/>
          <p:cNvSpPr txBox="1"/>
          <p:nvPr/>
        </p:nvSpPr>
        <p:spPr>
          <a:xfrm>
            <a:off x="466222" y="2733482"/>
            <a:ext cx="2570332" cy="708025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rPr>
              <a:t>涉案金额大：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89685" y="1084580"/>
            <a:ext cx="71272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2018年1月至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2020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年10月江苏省江苏审结电诈案件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02000" y="2087245"/>
            <a:ext cx="4171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2967件，生效判决人数7721人</a:t>
            </a:r>
            <a:endParaRPr lang="zh-CN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36315" y="2948940"/>
            <a:ext cx="26339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涉案金额超27亿元</a:t>
            </a:r>
            <a:endParaRPr lang="zh-CN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2840" y="3940810"/>
            <a:ext cx="4338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仅仅是审结公布的数据</a:t>
            </a:r>
            <a:endParaRPr lang="zh-CN" altLang="en-US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3" grpId="0"/>
    </p:bldLst>
  </p:timing>
</p:sld>
</file>

<file path=ppt/tags/tag1.xml><?xml version="1.0" encoding="utf-8"?>
<p:tagLst xmlns:p="http://schemas.openxmlformats.org/presentationml/2006/main">
  <p:tag name="ISPRING_RESOURCE_PATHS_HASH_2" val="9bf32b21c57e606988ab10ec694d2e32676a8b"/>
  <p:tag name="ISPRING_RESOURCE_PATHS_HASH_PRESENTER" val="1e23aa3dfefa2dda7d344b154acf39862a589a"/>
  <p:tag name="ISPRING_ULTRA_SCORM_COURSE_ID" val="19D12169-10B6-4984-8CE8-8968B0B22BA0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_PRESENTATION_TITLE" val="1"/>
  <p:tag name="ISPRINGCLOUDFOLDERPATH" val="Repository"/>
  <p:tag name="ISPRING_PLAYERS_CUSTOMIZATION" val="UEsDBBQAAgAIACCp3k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gqd5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Cp3k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IKne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IKne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IKne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IKneSH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gqd5I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Agqd5IBdmJyEoNAADVIQAAFwAAAHVuaXZlcnNhbC91bml2ZXJzYWwucG5n7Zr5V1Lr+sCp02lW81TXnEu9ea45lCen40CZE6drpQ1mTrXMvGGCqGgoYtN1SImilpaJnqyT4oCpmboRsENJHkTqOKDiUHEUBcGBEBWRu6nOvWvd9V3fP+AufmBvnuez3/0+z7vf53mf/ULusSP+OhuNNkIgEB1YgE8wBLIGBoF8g1y/FtTsaroxAZ5WJQX7e0MoXSaToLAm9mDgQQikjrBp+dy3oLwhISA0CQLRZWo+q1jIivNgOzjM5+CJy5GS4aN5tvIB1gdZ0dzqudX1Ouf16/VTvyOe3Pz997tzLujn7wxY865680855y0tXv1z7db1O3xubykzVl/5Wfr3/RtU2Okumfsi6UfFp9IHFz2PJ20P/1RMqZRSRFK3iFJKZUvdgywuVI2VrSinkSMZiuGaplGcMWjSWSc/WcVKkOl5M4QfUQ+6/IxkqNHWVGbnnzOGeak+dad4g4orjVX29XirKOysr/sqUG5DB2X84Wd6vRu/BpSa7SsJQwviKPXgrX+LE37gN0i4i8UG8HQgx0oj7SJqjjcCVoPHLVqgBVqgBVqgBVqgBVqgBVqgBVqgBVqgBVqgBVrwvwdQAnP1AkuzZfoe2ArTaLytNFuK6+9o9g53+nyn2W7c8v+Dj+F3/mjgevFbP/1++KF1KTZR9saScAm3LDAfRYlQvYIqViihKUwXvLIPOZIleWFeezNteayJoZIE8Vuc4jk/jE8jlJUVrMzfJMuPLTv8zTOeY2ZeruOvSy+vZIURqGFmmqZimmKEGs0YYuQMdtXEiAswp7rDG+MXDvUkpb2ZMxdPBMwNJXEb9WaOhIAtSvKWOEhcQy8+DFCvKF2m6UppPE/9QS+z32P21dYwrpdyKl7gRmoaSROPA5mLY4VIQxeog9OwB+IUd+C+VECA0mOGmlfeCuXVvDcxQyz6pFnGp3ckNiYoicbIVz+ZslsLafOSxywafdMx0/kD9znbs+oigOH9XMJnj+z6OBGQeHLTCU8pAmNf5uzMmMUjL7l4UGcPp45mKOJ5J8+SxXHXW7HisNHBSPtywX74cIgJGb3CNF+ZufA9ecu+krw50jRW2Nl2UtYbwwnrxqPkQMXMMUE7V9ZKkjolGirq4oAzfYAqzY63gKGzE0Web0UvJBqbqukB6VN1rEEuIe53O2X1w9hAkRu90yGQcMtq+DpgA4y51Q5WVON7gWp8F6IoNP5sqvGzRmFb67kzTeg3EhSqcUT4/lh60Ikd5NLCXY+unfYMkSf9s2a2GP/G8WkVj9nfUFHGbOWxXBiLHOfnm2Npfl3p5o2bBcKI7l5HAk9GtugIqVs3SJ7/yzeQ9/BKz1tULj6u+7Mh8aIWaYHKw4eYZJT9VxMjJ7hl+shbzzxPGP1HebFtKfXmBnRLfohc1s9+7N2es227cfv+mFYzmwO2io3kzOk0BDcNX6zwEgnTSNKHiFfERYA9f3LqaspN2msIpLlIFL59OLbdSVSQ2cdpcG60SwgVWuvD7P9x6VmK4II8ULUciCt37mSNbCyOVAzhA+o3r5XLHPff26fai2h4iIu64Sp2SnyndE0GMgjTFoBC8LdkhQ6kTR6cHVm96GF1ePjH+2hZdZBpSredus6HuMnIuHq4eSDREn3KuN0pcuciHM0d5hnCAL6DRccHQLkW8j4tVJb7k/uXdidVDwQIU5NDVi0/170cxBuLttxseEo+ECy8NtHl+/Ji764fku4XcWHBPMIh+G/YI8TQQKhuyN8E2F3o4eaaczw3WArNzz7NPPuINRjGCb202XZjifCVk7iPCY4rZwQr46R4moji8qzYH96iDN7ZcX1Nv4PZXCmWl5+MY6YX7006jWhNNGos2fOXfOHTkjx9bxvvHlmwftyNav1AUeKrG5gSgOTmdeL+fWFo1s0BOu8NRvo4spDlUeBuR2yd+22PRE7FWX8ZkAQRo+JyuajvtaZn+6VCB1/ipkqdrrpZTMHYI12ma+eFi6MSFAYewftgG+NzZx/l11c7QtKR+WLh1qZbVxyfPiyl6u8XLQFD23eKMNMUByGNAHD0I3UxtlRvji96mtXQ49DIUKumY+kKLkD/2ukdqCIs6q2dShTCANzoXnu4ApyCOhqPW2RHIXCzeVFTNNLcsow72opfwpSU98T3NgPht/jlYQYNiJIMUV2PYxcPzzrNDlJTxioyU+HYGsYSJpLwC6KJUstVyTwOC0MNmL5dRy2IEGsezdxdnjcj40LV6tQVCcNgnH0kdRQCqY4i5ZUpsZcrGrL0N4qSRKFMPpJBU6SIDrcZQb3E9orLi++v673gESCofERGJ4CZN2Sa2NiEd/LwDs7UR+0hByofFWBskd/eNWpf6nfqUfXuF6JHZHdzrNo6QLfP8Z4VI+hTn/0FaLIud0ksM7pnr/PQ4dd3FgF92LiOYqNRKW5pcn5J3wV+Hxk7yc1ckaUUYRzwRU1ZG/8qe54t6usAH0rpvp45vLjrplU0NrbzODvi0XmfspjNRuJUHuBOSItPFp83uLPGtUWqcp0yal+Q1ncPu0Ag4hTDTM7TrLG1S/3UxzipBQwjaeSBviQcY1J0VHWpr018/G5P6jLdfJqOXBj2UHYyT4/LfIiOfYL7uBZdNtkCRnMG0PV5AauLwxU4kxSdaGzqwKTUGHIFLfYyMKvKGrxfi5c7fvSXLB4TCPELg28c2BfbJclMk7XtI9YC7G5LC1u9l24nvty95xj7DKGmoHZ+2XUP0TY7ZmLHuYosDPfeANjPZF+HvUWHbqaSP+p81FPeM//tvioxPNxFL4H6Xy71Zdh79IUyXScn+nPMrz7OurkO7UUc9CtGllNq8aqB1sI3OXvQobK+Y9mP82dZXwfPSIQijFHGPPYQO9mh8JZxfpFeA3lW1nzQKncsYaI5b6Kg/PiqJ5HV0IWXes5Q5QDXmQBdWbAzwy184HgqhhpIfrZXVWD6eBa3Q0D9OnH4lgSP33HOHn46shIryzWboy1xU/qO1146ru95hjyU6fVo0rXnwqLB2Vvvau6GunC9nPLHdgiDyJm8vX2cBYVHVPnqwzqWeznCaMP2JdpUQHAtHkGasiDaYuc6rB+aqyb8+VuCHXoaPFSfuvkX4YNF5VS794zPNpw+4hKVoslGZ4cjM+S98w0f9sH7G6/S861iTHY3LIudsy9NcNOfFKPX//YIQDuKxwfKs+pMZCU7nUy2wuB6RUbwQTdd/CF81nFf4tepc/7R/LYWcDkd3Ps7+WJcifTFFbVohEAK+oO1l2CsNiskSemrIKcZYBVQrwKDxSgl/ufUO+dNbI4z169zSs7m2yLTpw4GMxOR96LR4mgwVx/VkUVT4kf32Vp2tOYf8r19Btpo/5MqXJY/Rmnbj6AWWxB74srCzJU5VnfB1ToufQfH8caUjDadgZR9zHNArMwVMhJet878uonPrHQNU10TjziwJkYIseSo249PpAr+zCFLGfMDsUKv2YtkvCyirsxrK28/m3HguLEKrcqxlstCxxdtjPLF/gdca78EL5nVGG6O7g+MgM6vJs9GGxbAi86A183NFKHcG+08KcZiRdnLf1TwvGm7AXkdIcCRvLW+zy2gQP9JyRAvKjOjChd5Sz15NBPATDzKHsQnSLERO96fGlaO7RhWogqXfjnFsKKi/p1VZ7rcp5+X6vMonzNWY7qM48JHo3Jq7YhYU2DsQYZaOTqKy/Ncd7syko0XAYiSpymCRWkqI52fHK4Tse3PG89u+7z0LF2e/KVwkJsb11eTDU6oInBiJknSXO8FOLYopVRkrvkv/Ap79iRdJUE2daOE4jJIk+jLqJW/1YQOjx1N8OzDnQqvQpiCY9FXuVLEweg1GPoQcwMSPdFBV8LQ04XRydOs4xOaEBePPSZ4AW8XYZSiL9eLwEotjvdynw8RltocSLp+viWI5uGQy4ynvLDfmFAlVSXm136EkgGCZq4040TF2/6zdPshW2f9qMus72C75eVY6tamlRUFg9FyMALqwOLlhomPruIaj4Sb/ukzOvysoqT17wae81vAXLNo43V9ZAMQUwquuZwYxCYTUxhFhDicjWUvs6ArKOrB5vydyiE0L+JhlHqJJ1nrmvoCqpo82vTtKgR6mqZ4AXpVnFbIAiRfTaPDa9VSmeBMj5srMFbSu3+4NS6Ii2oaEqKTrVoqnaRv6z+1faN3SRP9zlnJX0MvU7TQdnzZ+mQTxpBlthryzCsOCu3YxW+JG3k8vi2qwAy06WPe1P3tCs2P/9zAubuly0/wFszuo1Aa6enTGgzAB4v09+KTURU1++6ZACRq37ET7OSbDofBEm7sxOj60l8x9BjKRJDQmszcLEo0DMCtyEqReocqUKvBur6NJLGJZ5p97JcMienLLNcQqxZ7TexzNM9I1d3WAFDa0TJN1R5y9/96GyhVL8e6r/78OlDhlShgOzAu+WvEcINef8SyEKq++B/xkmP/w8//MKBU5vU8w1s5LYuj1HBrjep0lWhXdLMhDL6gYKhpi2CkDj7QdNBXtuSPvq3WechRr8qNexPsvfnqikYP8z3iQ/E+e+1fUEsDBBQAAgAIACCp3kgrC8BtSgAAAGsAAAAbAAAAdW5pdmVyc2FsL3VuaXZlcnNhbC5wbmcueG1ss7GvyM1RKEstKs7Mz7NVMtQzULK34+WyKShKLctMLVeoAIoZ6RlAgJJCJSq3PDOlJAMoZGBujBDMSM1MzyixVbIwMIUL6gPNBABQSwECAAAUAAIACAAgqd5IFQ6tKGQEAAAHEQAAHQAAAAAAAAABAAAAAAAAAAAAdW5pdmVyc2FsL2NvbW1vbl9tZXNzYWdlcy5sbmdQSwECAAAUAAIACAAgqd5ICH4LIykDAACGDAAAJwAAAAAAAAABAAAAAACfBAAAdW5pdmVyc2FsL2ZsYXNoX3B1Ymxpc2hpbmdfc2V0dGluZ3MueG1sUEsBAgAAFAACAAgAIKneSLX8CWS6AgAAVQoAACEAAAAAAAAAAQAAAAAADQgAAHVuaXZlcnNhbC9mbGFzaF9za2luX3NldHRpbmdzLnhtbFBLAQIAABQAAgAIACCp3kgqlg9n/gIAAJcLAAAmAAAAAAAAAAEAAAAAAAYLAAB1bml2ZXJzYWwvaHRtbF9wdWJsaXNoaW5nX3NldHRpbmdzLnhtbFBLAQIAABQAAgAIACCp3khocVKRmgEAAB8GAAAfAAAAAAAAAAEAAAAAAEgOAAB1bml2ZXJzYWwvaHRtbF9za2luX3NldHRpbmdzLmpzUEsBAgAAFAACAAgAIKneSD08L9HBAAAA5QEAABoAAAAAAAAAAQAAAAAAHxAAAHVuaXZlcnNhbC9pMThuX3ByZXNldHMueG1sUEsBAgAAFAACAAgAIKneSHL80YFnAAAAawAAABwAAAAAAAAAAQAAAAAAGBEAAHVuaXZlcnNhbC9sb2NhbF9zZXR0aW5ncy54bWxQSwECAAAUAAIACABElFdHI7RO+/sCAACwCAAAFAAAAAAAAAABAAAAAAC5EQAAdW5pdmVyc2FsL3BsYXllci54bWxQSwECAAAUAAIACAAgqd5IsIcj9GwBAAD3AgAAKQAAAAAAAAABAAAAAADmFAAAdW5pdmVyc2FsL3NraW5fY3VzdG9taXphdGlvbl9zZXR0aW5ncy54bWxQSwECAAAUAAIACAAgqd5IBdmJyEoNAADVIQAAFwAAAAAAAAAAAAAAAACZFgAAdW5pdmVyc2FsL3VuaXZlcnNhbC5wbmdQSwECAAAUAAIACAAgqd5IKwvAbUoAAABrAAAAGwAAAAAAAAABAAAAAAAYJAAAdW5pdmVyc2FsL3VuaXZlcnNhbC5wbmcueG1sUEsFBgAAAAALAAsASQMAAJsk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自定义设计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1117</Words>
  <Application>WPS 演示</Application>
  <PresentationFormat>全屏显示(16:9)</PresentationFormat>
  <Paragraphs>211</Paragraphs>
  <Slides>22</Slides>
  <Notes>22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Arial</vt:lpstr>
      <vt:lpstr>微软雅黑</vt:lpstr>
      <vt:lpstr>+中文标题</vt:lpstr>
      <vt:lpstr>Segoe Print</vt:lpstr>
      <vt:lpstr>仿宋_GB2312</vt:lpstr>
      <vt:lpstr>仿宋</vt:lpstr>
      <vt:lpstr>微软雅黑 Light</vt:lpstr>
      <vt:lpstr>幼圆</vt:lpstr>
      <vt:lpstr>Arial Unicode MS</vt:lpstr>
      <vt:lpstr>方正兰亭超细黑简体</vt:lpstr>
      <vt:lpstr>自定义设计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Lenovo</cp:lastModifiedBy>
  <cp:revision>60</cp:revision>
  <dcterms:created xsi:type="dcterms:W3CDTF">2015-04-24T01:01:00Z</dcterms:created>
  <dcterms:modified xsi:type="dcterms:W3CDTF">2020-12-07T10:15:09Z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2052-11.1.0.10024</vt:lpwstr>
  </property>
</Properties>
</file>