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6" r:id="rId2"/>
    <p:sldId id="256" r:id="rId3"/>
    <p:sldId id="270" r:id="rId4"/>
    <p:sldId id="273" r:id="rId5"/>
    <p:sldId id="274" r:id="rId6"/>
    <p:sldId id="275" r:id="rId7"/>
    <p:sldId id="276" r:id="rId8"/>
    <p:sldId id="284" r:id="rId9"/>
    <p:sldId id="281" r:id="rId10"/>
    <p:sldId id="282" r:id="rId11"/>
    <p:sldId id="283" r:id="rId12"/>
    <p:sldId id="285" r:id="rId13"/>
    <p:sldId id="279" r:id="rId14"/>
    <p:sldId id="26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1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3544203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一、网络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评教进入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流程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要求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三、评教时间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评教培训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92" y="235743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目  录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6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9166602" cy="503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5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46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0" y="0"/>
            <a:ext cx="9144000" cy="7466578"/>
            <a:chOff x="0" y="0"/>
            <a:chExt cx="9144000" cy="7466578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5143512"/>
              <a:chOff x="0" y="1556792"/>
              <a:chExt cx="9144000" cy="4872604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56792"/>
                <a:ext cx="9144000" cy="4848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0" y="4286256"/>
                <a:ext cx="9144000" cy="21431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6058"/>
              <a:ext cx="9144000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C:\Users\Administrator\AppData\Roaming\Tencent\Users\1582262545\QQ\WinTemp\RichOle\NR5EH}A8S[~K[2@]M1UDH(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3429000"/>
            <a:ext cx="1785918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04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1301669"/>
            <a:ext cx="864399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要求</a:t>
            </a:r>
            <a:endParaRPr lang="zh-CN" altLang="zh-CN" sz="3600" b="1" dirty="0"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en-US" altLang="zh-CN" sz="2800" dirty="0" smtClean="0"/>
              <a:t>1.  </a:t>
            </a:r>
            <a:r>
              <a:rPr lang="zh-CN" altLang="zh-CN" sz="2800" dirty="0" smtClean="0"/>
              <a:t>客观</a:t>
            </a:r>
            <a:r>
              <a:rPr lang="zh-CN" altLang="zh-CN" sz="2800" dirty="0"/>
              <a:t>、公正、公平、如实评价。</a:t>
            </a:r>
          </a:p>
          <a:p>
            <a:pPr lvl="0"/>
            <a:r>
              <a:rPr lang="en-US" altLang="zh-CN" sz="2800" dirty="0" smtClean="0"/>
              <a:t>2.  </a:t>
            </a:r>
            <a:r>
              <a:rPr lang="zh-CN" altLang="zh-CN" sz="2800" dirty="0" smtClean="0"/>
              <a:t>建议</a:t>
            </a:r>
            <a:r>
              <a:rPr lang="zh-CN" altLang="zh-CN" sz="2800" dirty="0"/>
              <a:t>先对“理论课”、“外语课”进行评价，再对“体育课”、“实验课”评价。</a:t>
            </a:r>
          </a:p>
          <a:p>
            <a:pPr lvl="0"/>
            <a:r>
              <a:rPr lang="en-US" altLang="zh-CN" sz="2800" dirty="0" smtClean="0"/>
              <a:t>3.  </a:t>
            </a:r>
            <a:r>
              <a:rPr lang="zh-CN" altLang="zh-CN" sz="2800" dirty="0" smtClean="0"/>
              <a:t>认真</a:t>
            </a:r>
            <a:r>
              <a:rPr lang="zh-CN" altLang="zh-CN" sz="2800" dirty="0"/>
              <a:t>阅读每道题及其后面括号内的参考评价标准。</a:t>
            </a:r>
          </a:p>
          <a:p>
            <a:r>
              <a:rPr lang="en-US" altLang="zh-CN" sz="2800" dirty="0" smtClean="0"/>
              <a:t>4.  </a:t>
            </a:r>
            <a:r>
              <a:rPr lang="zh-CN" altLang="zh-CN" sz="2800" dirty="0" smtClean="0"/>
              <a:t>每</a:t>
            </a:r>
            <a:r>
              <a:rPr lang="zh-CN" altLang="zh-CN" sz="2800" dirty="0"/>
              <a:t>道题答题时间一般不少于</a:t>
            </a:r>
            <a:r>
              <a:rPr lang="en-US" altLang="zh-CN" sz="2800" dirty="0"/>
              <a:t>6</a:t>
            </a:r>
            <a:r>
              <a:rPr lang="zh-CN" altLang="zh-CN" sz="2800" dirty="0"/>
              <a:t>秒，大约在</a:t>
            </a:r>
            <a:r>
              <a:rPr lang="en-US" altLang="zh-CN" sz="2800" dirty="0"/>
              <a:t>10</a:t>
            </a:r>
            <a:r>
              <a:rPr lang="zh-CN" altLang="zh-CN" sz="2800" dirty="0"/>
              <a:t>秒</a:t>
            </a:r>
            <a:r>
              <a:rPr lang="zh-CN" altLang="zh-CN" sz="2800" dirty="0" smtClean="0"/>
              <a:t>左右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三、评教时间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/>
              <a:t>开始评教时间：</a:t>
            </a:r>
            <a:r>
              <a:rPr lang="en-US" altLang="zh-CN" sz="2800" dirty="0" smtClean="0"/>
              <a:t>2018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12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28</a:t>
            </a:r>
            <a:r>
              <a:rPr lang="zh-CN" altLang="en-US" sz="2800" dirty="0" smtClean="0"/>
              <a:t>日，</a:t>
            </a:r>
            <a:endParaRPr lang="en-US" altLang="zh-CN" sz="2800" dirty="0" smtClean="0"/>
          </a:p>
          <a:p>
            <a:r>
              <a:rPr lang="zh-CN" altLang="en-US" sz="2800" dirty="0" smtClean="0"/>
              <a:t>结束</a:t>
            </a:r>
            <a:r>
              <a:rPr lang="zh-CN" altLang="en-US" sz="2800" dirty="0" smtClean="0"/>
              <a:t>评教时间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 </a:t>
            </a:r>
            <a:r>
              <a:rPr lang="en-US" altLang="zh-CN" sz="2800" dirty="0" smtClean="0"/>
              <a:t>2019</a:t>
            </a:r>
            <a:r>
              <a:rPr lang="zh-CN" altLang="en-US" sz="2800" dirty="0" smtClean="0"/>
              <a:t>年 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 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日。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xmlns="" val="18895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821070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</a:rPr>
              <a:t>谢谢！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5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orient="vert" idx="4294967295"/>
          </p:nvPr>
        </p:nvSpPr>
        <p:spPr>
          <a:xfrm>
            <a:off x="7086600" y="1447800"/>
            <a:ext cx="2057400" cy="448786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一、校级督导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body" orient="vert" idx="4294967295"/>
          </p:nvPr>
        </p:nvSpPr>
        <p:spPr>
          <a:xfrm>
            <a:off x="357158" y="1071546"/>
            <a:ext cx="8358246" cy="5715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2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2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网络</a:t>
            </a:r>
            <a:r>
              <a:rPr lang="zh-CN" altLang="zh-CN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评教进入流程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          www.hlxy.edu.cn</a:t>
            </a:r>
            <a:r>
              <a:rPr lang="zh-CN" altLang="zh-CN" dirty="0">
                <a:solidFill>
                  <a:schemeClr val="tx1"/>
                </a:solidFill>
              </a:rPr>
              <a:t>→学院主页面→第一行任务栏中点击“机构设置”→第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zh-CN" dirty="0">
                <a:solidFill>
                  <a:schemeClr val="tx1"/>
                </a:solidFill>
              </a:rPr>
              <a:t>列第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zh-CN" dirty="0">
                <a:solidFill>
                  <a:schemeClr val="tx1"/>
                </a:solidFill>
              </a:rPr>
              <a:t>行点击“教学评估中心”→第一行任务栏中点击“评教评学”→点击“学生入口”→点击“内网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zh-CN" altLang="zh-CN" dirty="0">
                <a:solidFill>
                  <a:schemeClr val="tx1"/>
                </a:solidFill>
              </a:rPr>
              <a:t>外网”（根据所使用的网络确定）→阅读完《致学生的一封信》后填写最底行的信息：用户名为“学号”，密码为“</a:t>
            </a:r>
            <a:r>
              <a:rPr lang="en-US" altLang="zh-CN" dirty="0">
                <a:solidFill>
                  <a:schemeClr val="tx1"/>
                </a:solidFill>
              </a:rPr>
              <a:t>123456</a:t>
            </a:r>
            <a:r>
              <a:rPr lang="zh-CN" altLang="zh-CN" dirty="0">
                <a:solidFill>
                  <a:schemeClr val="tx1"/>
                </a:solidFill>
              </a:rPr>
              <a:t>”，验证码为“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zh-CN" dirty="0">
                <a:solidFill>
                  <a:schemeClr val="tx1"/>
                </a:solidFill>
              </a:rPr>
              <a:t>个英文小写字母”→点击登录→阅读说明“红字”后选择各课程，在相应课程的最后一列点击“评价”→按照顺序对每个项目进行打分（请参考每个问题后面括号内的评价标准说明），点击相应分值前的小圆圈“</a:t>
            </a:r>
            <a:r>
              <a:rPr lang="en-US" altLang="zh-CN" dirty="0">
                <a:solidFill>
                  <a:schemeClr val="tx1"/>
                </a:solidFill>
              </a:rPr>
              <a:t>o</a:t>
            </a:r>
            <a:r>
              <a:rPr lang="zh-CN" altLang="zh-CN" dirty="0">
                <a:solidFill>
                  <a:schemeClr val="tx1"/>
                </a:solidFill>
              </a:rPr>
              <a:t>”后，再答下一个问题或指标</a:t>
            </a:r>
            <a:r>
              <a:rPr lang="zh-CN" altLang="zh-CN" dirty="0" smtClean="0">
                <a:solidFill>
                  <a:schemeClr val="tx1"/>
                </a:solidFill>
              </a:rPr>
              <a:t>→</a:t>
            </a:r>
            <a:r>
              <a:rPr lang="zh-CN" altLang="en-US" dirty="0" smtClean="0">
                <a:solidFill>
                  <a:schemeClr val="tx1"/>
                </a:solidFill>
              </a:rPr>
              <a:t>逐一依次</a:t>
            </a:r>
            <a:r>
              <a:rPr lang="zh-CN" altLang="zh-CN" dirty="0" smtClean="0">
                <a:solidFill>
                  <a:schemeClr val="tx1"/>
                </a:solidFill>
              </a:rPr>
              <a:t>答</a:t>
            </a:r>
            <a:r>
              <a:rPr lang="zh-CN" altLang="zh-CN" dirty="0">
                <a:solidFill>
                  <a:schemeClr val="tx1"/>
                </a:solidFill>
              </a:rPr>
              <a:t>完最后一个问题→点击最下方框出现闪烁光标后即</a:t>
            </a:r>
            <a:r>
              <a:rPr lang="zh-CN" altLang="zh-CN" dirty="0" smtClean="0">
                <a:solidFill>
                  <a:schemeClr val="tx1"/>
                </a:solidFill>
              </a:rPr>
              <a:t>可</a:t>
            </a:r>
            <a:r>
              <a:rPr lang="zh-CN" altLang="en-US" dirty="0" smtClean="0">
                <a:solidFill>
                  <a:schemeClr val="tx1"/>
                </a:solidFill>
              </a:rPr>
              <a:t>输入</a:t>
            </a:r>
            <a:r>
              <a:rPr lang="zh-CN" altLang="zh-CN" dirty="0" smtClean="0">
                <a:solidFill>
                  <a:schemeClr val="tx1"/>
                </a:solidFill>
              </a:rPr>
              <a:t>“文字评论”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zh-CN" altLang="zh-CN" dirty="0" smtClean="0">
                <a:solidFill>
                  <a:schemeClr val="tx1"/>
                </a:solidFill>
              </a:rPr>
              <a:t>此</a:t>
            </a:r>
            <a:r>
              <a:rPr lang="zh-CN" altLang="zh-CN" dirty="0">
                <a:solidFill>
                  <a:schemeClr val="tx1"/>
                </a:solidFill>
              </a:rPr>
              <a:t>项为任选项，非必答</a:t>
            </a:r>
            <a:r>
              <a:rPr lang="zh-CN" altLang="zh-CN" dirty="0" smtClean="0">
                <a:solidFill>
                  <a:schemeClr val="tx1"/>
                </a:solidFill>
              </a:rPr>
              <a:t>项，</a:t>
            </a:r>
            <a:r>
              <a:rPr lang="zh-CN" altLang="zh-CN" dirty="0">
                <a:solidFill>
                  <a:schemeClr val="tx1"/>
                </a:solidFill>
              </a:rPr>
              <a:t>可将表扬和建议写入</a:t>
            </a:r>
            <a:r>
              <a:rPr lang="zh-CN" altLang="zh-CN" dirty="0" smtClean="0">
                <a:solidFill>
                  <a:schemeClr val="tx1"/>
                </a:solidFill>
              </a:rPr>
              <a:t>其中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zh-CN" altLang="zh-CN" dirty="0" smtClean="0">
                <a:solidFill>
                  <a:schemeClr val="tx1"/>
                </a:solidFill>
              </a:rPr>
              <a:t>。</a:t>
            </a:r>
            <a:r>
              <a:rPr lang="zh-CN" altLang="zh-CN" dirty="0">
                <a:solidFill>
                  <a:schemeClr val="tx1"/>
                </a:solidFill>
              </a:rPr>
              <a:t>→最后</a:t>
            </a:r>
            <a:r>
              <a:rPr lang="zh-CN" altLang="zh-CN" dirty="0" smtClean="0">
                <a:solidFill>
                  <a:schemeClr val="tx1"/>
                </a:solidFill>
              </a:rPr>
              <a:t>点击</a:t>
            </a:r>
            <a:r>
              <a:rPr lang="zh-CN" altLang="en-US" dirty="0" smtClean="0">
                <a:solidFill>
                  <a:schemeClr val="tx1"/>
                </a:solidFill>
              </a:rPr>
              <a:t>“</a:t>
            </a:r>
            <a:r>
              <a:rPr lang="zh-CN" altLang="zh-CN" dirty="0" smtClean="0">
                <a:solidFill>
                  <a:schemeClr val="tx1"/>
                </a:solidFill>
              </a:rPr>
              <a:t>提交</a:t>
            </a:r>
            <a:r>
              <a:rPr lang="zh-CN" altLang="en-US" dirty="0" smtClean="0">
                <a:solidFill>
                  <a:schemeClr val="tx1"/>
                </a:solidFill>
              </a:rPr>
              <a:t>”</a:t>
            </a:r>
            <a:r>
              <a:rPr lang="zh-CN" altLang="zh-CN" dirty="0" smtClean="0">
                <a:solidFill>
                  <a:schemeClr val="tx1"/>
                </a:solidFill>
              </a:rPr>
              <a:t> 完成</a:t>
            </a:r>
            <a:r>
              <a:rPr lang="zh-CN" altLang="zh-CN" dirty="0">
                <a:solidFill>
                  <a:schemeClr val="tx1"/>
                </a:solidFill>
              </a:rPr>
              <a:t>该课程评教→进入对下一个课程的评价。</a:t>
            </a:r>
          </a:p>
          <a:p>
            <a:pPr marL="0" indent="0" algn="l">
              <a:buNone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3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80848"/>
            <a:ext cx="8625148" cy="511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402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60"/>
            <a:ext cx="8893652" cy="55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6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72" y="1214422"/>
            <a:ext cx="8747046" cy="538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03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8750206" cy="520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25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63" y="1000108"/>
            <a:ext cx="8711955" cy="57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39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9144000" cy="7466578"/>
            <a:chOff x="0" y="0"/>
            <a:chExt cx="9144000" cy="7466578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5143512"/>
              <a:chOff x="0" y="1556792"/>
              <a:chExt cx="9144000" cy="4872604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56792"/>
                <a:ext cx="9144000" cy="4848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0" y="4286256"/>
                <a:ext cx="9144000" cy="21431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6058"/>
              <a:ext cx="9144000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704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67455"/>
            <a:ext cx="9143999" cy="537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67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368</TotalTime>
  <Words>339</Words>
  <Application>Microsoft Office PowerPoint</Application>
  <PresentationFormat>全屏显示(4:3)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波形</vt:lpstr>
      <vt:lpstr>评教培训</vt:lpstr>
      <vt:lpstr>一、校级督导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校级督导</dc:title>
  <dc:creator>xu</dc:creator>
  <cp:lastModifiedBy>Microsoft</cp:lastModifiedBy>
  <cp:revision>63</cp:revision>
  <dcterms:created xsi:type="dcterms:W3CDTF">2017-09-26T01:45:08Z</dcterms:created>
  <dcterms:modified xsi:type="dcterms:W3CDTF">2018-12-26T10:41:27Z</dcterms:modified>
</cp:coreProperties>
</file>