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6" r:id="rId2"/>
    <p:sldId id="256" r:id="rId3"/>
    <p:sldId id="270" r:id="rId4"/>
    <p:sldId id="273" r:id="rId5"/>
    <p:sldId id="274" r:id="rId6"/>
    <p:sldId id="275" r:id="rId7"/>
    <p:sldId id="276" r:id="rId8"/>
    <p:sldId id="280" r:id="rId9"/>
    <p:sldId id="281" r:id="rId10"/>
    <p:sldId id="282" r:id="rId11"/>
    <p:sldId id="283" r:id="rId12"/>
    <p:sldId id="278" r:id="rId13"/>
    <p:sldId id="277" r:id="rId14"/>
    <p:sldId id="279" r:id="rId15"/>
    <p:sldId id="267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44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965790"/>
            <a:ext cx="7172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一、网络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评教进入流程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：要求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评教培训</a:t>
            </a:r>
          </a:p>
        </p:txBody>
      </p:sp>
    </p:spTree>
    <p:extLst>
      <p:ext uri="{BB962C8B-B14F-4D97-AF65-F5344CB8AC3E}">
        <p14:creationId xmlns:p14="http://schemas.microsoft.com/office/powerpoint/2010/main" val="22566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102679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44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484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45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892480" cy="495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006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584" y="404664"/>
            <a:ext cx="74168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3600" dirty="0" smtClean="0"/>
          </a:p>
          <a:p>
            <a:endParaRPr lang="en-US" altLang="zh-CN" sz="3600" dirty="0"/>
          </a:p>
          <a:p>
            <a:r>
              <a:rPr lang="zh-CN" altLang="zh-CN" sz="3600" dirty="0" smtClean="0"/>
              <a:t>二</a:t>
            </a:r>
            <a:r>
              <a:rPr lang="zh-CN" altLang="zh-CN" sz="3600" dirty="0"/>
              <a:t>：要求</a:t>
            </a:r>
          </a:p>
          <a:p>
            <a:pPr lvl="0"/>
            <a:r>
              <a:rPr lang="zh-CN" altLang="zh-CN" sz="3600" dirty="0"/>
              <a:t>客观、公正、公平、如实评价。</a:t>
            </a:r>
          </a:p>
          <a:p>
            <a:pPr lvl="0"/>
            <a:r>
              <a:rPr lang="zh-CN" altLang="zh-CN" sz="3600" dirty="0"/>
              <a:t>建议先对“理论课”、“外语课”进行评价，再对“体育课”、“实验课”评价。</a:t>
            </a:r>
          </a:p>
          <a:p>
            <a:pPr lvl="0"/>
            <a:r>
              <a:rPr lang="zh-CN" altLang="zh-CN" sz="3600" dirty="0"/>
              <a:t>认真阅读每道题及其后面括号内的参考评价标准。</a:t>
            </a:r>
          </a:p>
          <a:p>
            <a:r>
              <a:rPr lang="zh-CN" altLang="zh-CN" sz="3600" dirty="0"/>
              <a:t>每道题答题时间一般不少于</a:t>
            </a:r>
            <a:r>
              <a:rPr lang="en-US" altLang="zh-CN" sz="3600" dirty="0"/>
              <a:t>6</a:t>
            </a:r>
            <a:r>
              <a:rPr lang="zh-CN" altLang="zh-CN" sz="3600" dirty="0"/>
              <a:t>秒，大约在</a:t>
            </a:r>
            <a:r>
              <a:rPr lang="en-US" altLang="zh-CN" sz="3600" dirty="0"/>
              <a:t>10</a:t>
            </a:r>
            <a:r>
              <a:rPr lang="zh-CN" altLang="zh-CN" sz="3600" dirty="0"/>
              <a:t>秒左右</a:t>
            </a:r>
          </a:p>
        </p:txBody>
      </p:sp>
    </p:spTree>
    <p:extLst>
      <p:ext uri="{BB962C8B-B14F-4D97-AF65-F5344CB8AC3E}">
        <p14:creationId xmlns:p14="http://schemas.microsoft.com/office/powerpoint/2010/main" val="1889558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780928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i="1" dirty="0" smtClean="0">
                <a:solidFill>
                  <a:schemeClr val="accent1">
                    <a:lumMod val="50000"/>
                  </a:schemeClr>
                </a:solidFill>
              </a:rPr>
              <a:t>谢谢！</a:t>
            </a:r>
            <a:endParaRPr lang="zh-CN" altLang="en-US" sz="66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4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orient="vert" idx="4294967295"/>
          </p:nvPr>
        </p:nvSpPr>
        <p:spPr>
          <a:xfrm>
            <a:off x="7086600" y="1447800"/>
            <a:ext cx="2057400" cy="4487863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一、校级督导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body" orient="vert" idx="4294967295"/>
          </p:nvPr>
        </p:nvSpPr>
        <p:spPr>
          <a:xfrm>
            <a:off x="0" y="1447800"/>
            <a:ext cx="7956376" cy="44878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zh-CN" sz="3200" dirty="0"/>
              <a:t>一：网络评教进入流程</a:t>
            </a:r>
          </a:p>
          <a:p>
            <a:pPr marL="0" indent="0">
              <a:buNone/>
            </a:pPr>
            <a:r>
              <a:rPr lang="en-US" altLang="zh-CN" sz="3200" dirty="0" smtClean="0"/>
              <a:t>          www.hlxy.edu.cn</a:t>
            </a:r>
            <a:r>
              <a:rPr lang="zh-CN" altLang="zh-CN" sz="3200" dirty="0"/>
              <a:t>→学院主页面→第一行任务栏中点击“机构设置”→第</a:t>
            </a:r>
            <a:r>
              <a:rPr lang="en-US" altLang="zh-CN" sz="3200" dirty="0"/>
              <a:t>1</a:t>
            </a:r>
            <a:r>
              <a:rPr lang="zh-CN" altLang="zh-CN" sz="3200" dirty="0"/>
              <a:t>列第</a:t>
            </a:r>
            <a:r>
              <a:rPr lang="en-US" altLang="zh-CN" sz="3200" dirty="0"/>
              <a:t>4</a:t>
            </a:r>
            <a:r>
              <a:rPr lang="zh-CN" altLang="zh-CN" sz="3200" dirty="0"/>
              <a:t>行点击“教学评估中心”→第一行任务栏中点击“评教评学”→点击“学生入口”→点击“内网</a:t>
            </a:r>
            <a:r>
              <a:rPr lang="en-US" altLang="zh-CN" sz="3200" dirty="0"/>
              <a:t>/</a:t>
            </a:r>
            <a:r>
              <a:rPr lang="zh-CN" altLang="zh-CN" sz="3200" dirty="0"/>
              <a:t>外网”（根据所使用的网络确定）→阅读完《致学生的一封信》后填写最底行的信息：用户名为“学号”，密码为“</a:t>
            </a:r>
            <a:r>
              <a:rPr lang="en-US" altLang="zh-CN" sz="3200" dirty="0"/>
              <a:t>123456</a:t>
            </a:r>
            <a:r>
              <a:rPr lang="zh-CN" altLang="zh-CN" sz="3200" dirty="0"/>
              <a:t>”，验证码为“</a:t>
            </a:r>
            <a:r>
              <a:rPr lang="en-US" altLang="zh-CN" sz="3200" dirty="0"/>
              <a:t>5</a:t>
            </a:r>
            <a:r>
              <a:rPr lang="zh-CN" altLang="zh-CN" sz="3200" dirty="0"/>
              <a:t>个英文小写字母”→点击登录→阅读说明“红字”后选择各课程，在相应课程的最后一列点击“评价”→按照顺序对每个项目进行打分（请参考每个问题后面括号内的评价标准说明），点击相应分值前的小圆圈“</a:t>
            </a:r>
            <a:r>
              <a:rPr lang="en-US" altLang="zh-CN" sz="3200" dirty="0"/>
              <a:t>o</a:t>
            </a:r>
            <a:r>
              <a:rPr lang="zh-CN" altLang="zh-CN" sz="3200" dirty="0"/>
              <a:t>”后，再答下一个问题或指标→一直答完最后一个问题→点击最下方框出现闪烁光标后即可给予“文字评论”，此项为任选项，非必答项，可将表扬和建议写入其中。→最后点击提交完成该课程评教→进入对下一个课程的评价。</a:t>
            </a:r>
          </a:p>
          <a:p>
            <a:pPr marL="0" indent="0" algn="l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53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1247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09410"/>
            <a:ext cx="8568953" cy="508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020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7572"/>
            <a:ext cx="8676455" cy="538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94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5"/>
            <a:ext cx="8424936" cy="51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317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96448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58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77182"/>
            <a:ext cx="7950680" cy="528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23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8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11276013" cy="662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00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华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314</TotalTime>
  <Words>292</Words>
  <Application>Microsoft Office PowerPoint</Application>
  <PresentationFormat>全屏显示(4:3)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波形</vt:lpstr>
      <vt:lpstr>评教培训</vt:lpstr>
      <vt:lpstr>一、校级督导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校级督导</dc:title>
  <dc:creator>xu</dc:creator>
  <cp:lastModifiedBy>xu</cp:lastModifiedBy>
  <cp:revision>43</cp:revision>
  <dcterms:created xsi:type="dcterms:W3CDTF">2017-09-26T01:45:08Z</dcterms:created>
  <dcterms:modified xsi:type="dcterms:W3CDTF">2017-12-28T00:55:31Z</dcterms:modified>
</cp:coreProperties>
</file>