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7" r:id="rId8"/>
    <p:sldId id="268" r:id="rId9"/>
    <p:sldId id="262" r:id="rId10"/>
    <p:sldId id="261" r:id="rId11"/>
    <p:sldId id="263" r:id="rId12"/>
    <p:sldId id="266" r:id="rId13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57175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1463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83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57175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14630"/>
            <a:r>
              <a:rPr lang="zh-CN" altLang="en-US"/>
              <a:t>第二级</a:t>
            </a:r>
            <a:endParaRPr lang="zh-CN" altLang="en-US"/>
          </a:p>
          <a:p>
            <a:pPr lvl="2" indent="-171450"/>
            <a:r>
              <a:rPr lang="zh-CN" altLang="en-US"/>
              <a:t>第三级</a:t>
            </a:r>
            <a:endParaRPr lang="zh-CN" altLang="en-US"/>
          </a:p>
          <a:p>
            <a:pPr lvl="3" indent="-171450"/>
            <a:r>
              <a:rPr lang="zh-CN" altLang="en-US"/>
              <a:t>第四级</a:t>
            </a:r>
            <a:endParaRPr lang="zh-CN" altLang="en-US"/>
          </a:p>
          <a:p>
            <a:pPr lvl="4" indent="-1714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83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 anchor="ctr"/>
          <a:p>
            <a:pPr defTabSz="914400">
              <a:buNone/>
            </a:pPr>
            <a:r>
              <a:rPr lang="zh-CN" sz="4400" b="1" kern="1200" baseline="0">
                <a:latin typeface="华文隶书" panose="02010800040101010101" charset="-122"/>
                <a:ea typeface="华文隶书" panose="02010800040101010101" charset="-122"/>
                <a:cs typeface="+mj-cs"/>
              </a:rPr>
              <a:t>201</a:t>
            </a:r>
            <a:r>
              <a:rPr lang="en-US" altLang="zh-CN" sz="4400" b="1" kern="1200" baseline="0">
                <a:latin typeface="华文隶书" panose="02010800040101010101" charset="-122"/>
                <a:ea typeface="华文隶书" panose="02010800040101010101" charset="-122"/>
                <a:cs typeface="+mj-cs"/>
              </a:rPr>
              <a:t>8</a:t>
            </a:r>
            <a:r>
              <a:rPr lang="zh-CN" sz="4400" b="1" kern="1200" baseline="0">
                <a:latin typeface="华文隶书" panose="02010800040101010101" charset="-122"/>
                <a:ea typeface="华文隶书" panose="02010800040101010101" charset="-122"/>
                <a:cs typeface="+mj-cs"/>
              </a:rPr>
              <a:t>年度全国普通高等学校人文社会科学研究管理系统填报</a:t>
            </a:r>
            <a:endParaRPr lang="zh-CN" sz="4400" b="1" kern="1200" baseline="0">
              <a:latin typeface="华文隶书" panose="02010800040101010101" charset="-122"/>
              <a:ea typeface="华文隶书" panose="02010800040101010101" charset="-122"/>
              <a:cs typeface="+mj-cs"/>
            </a:endParaRPr>
          </a:p>
        </p:txBody>
      </p:sp>
      <p:sp>
        <p:nvSpPr>
          <p:cNvPr id="4098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028950"/>
            <a:ext cx="6400800" cy="1752600"/>
          </a:xfrm>
        </p:spPr>
        <p:txBody>
          <a:bodyPr anchor="t"/>
          <a:p>
            <a:pPr defTabSz="914400"/>
            <a:r>
              <a:rPr lang="zh-CN" altLang="zh-CN" sz="3200" b="1" kern="1200" baseline="0">
                <a:latin typeface="华文隶书" panose="02010800040101010101" charset="-122"/>
                <a:ea typeface="华文隶书" panose="02010800040101010101" charset="-122"/>
                <a:cs typeface="+mn-cs"/>
              </a:rPr>
              <a:t>科技处</a:t>
            </a:r>
            <a:endParaRPr lang="zh-CN" altLang="zh-CN" sz="3200" b="1" kern="1200" baseline="0">
              <a:latin typeface="华文隶书" panose="02010800040101010101" charset="-122"/>
              <a:ea typeface="华文隶书" panose="02010800040101010101" charset="-122"/>
              <a:cs typeface="+mn-cs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728663" y="2679700"/>
            <a:ext cx="7515225" cy="36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3073"/>
          <p:cNvSpPr>
            <a:spLocks noGrp="1"/>
          </p:cNvSpPr>
          <p:nvPr/>
        </p:nvSpPr>
        <p:spPr>
          <a:xfrm>
            <a:off x="685800" y="127317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 defTabSz="914400"/>
            <a:r>
              <a:rPr lang="zh-CN" altLang="zh-CN" sz="5400" b="1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感谢各位的支持！</a:t>
            </a:r>
            <a:endParaRPr lang="zh-CN" altLang="zh-CN" sz="5400" b="1">
              <a:solidFill>
                <a:schemeClr val="tx2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13314" name="副标题 3074"/>
          <p:cNvSpPr>
            <a:spLocks noGrp="1"/>
          </p:cNvSpPr>
          <p:nvPr>
            <p:ph idx="1"/>
          </p:nvPr>
        </p:nvSpPr>
        <p:spPr>
          <a:xfrm>
            <a:off x="6227763" y="3028950"/>
            <a:ext cx="1919287" cy="1752600"/>
          </a:xfrm>
        </p:spPr>
        <p:txBody>
          <a:bodyPr anchor="t"/>
          <a:p>
            <a:pPr marL="0" indent="0" algn="ctr" defTabSz="914400">
              <a:buSzPct val="100000"/>
              <a:buNone/>
            </a:pPr>
            <a:r>
              <a:rPr lang="zh-CN" altLang="zh-CN" sz="3200" b="1">
                <a:latin typeface="华文隶书" panose="02010800040101010101" charset="-122"/>
                <a:ea typeface="华文隶书" panose="02010800040101010101" charset="-122"/>
              </a:rPr>
              <a:t>科技处</a:t>
            </a:r>
            <a:endParaRPr lang="zh-CN" altLang="zh-CN" sz="3200" b="1">
              <a:latin typeface="华文隶书" panose="02010800040101010101" charset="-122"/>
              <a:ea typeface="华文隶书" panose="02010800040101010101" charset="-122"/>
            </a:endParaRPr>
          </a:p>
          <a:p>
            <a:pPr marL="0" indent="0" algn="ctr" defTabSz="914400">
              <a:buSzPct val="100000"/>
              <a:buNone/>
            </a:pPr>
            <a:r>
              <a:rPr lang="en-US" altLang="zh-CN" b="1">
                <a:latin typeface="华文隶书" panose="02010800040101010101" charset="-122"/>
                <a:ea typeface="华文隶书" panose="02010800040101010101" charset="-122"/>
              </a:rPr>
              <a:t>2019 Jan.14</a:t>
            </a:r>
            <a:endParaRPr lang="en-US" altLang="zh-CN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28663" y="2392363"/>
            <a:ext cx="7515225" cy="36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/>
          </a:p>
        </p:txBody>
      </p:sp>
      <p:pic>
        <p:nvPicPr>
          <p:cNvPr id="2" name="图片 1" descr="BT8G~~@5)}49WF`7~W~9CB3"/>
          <p:cNvPicPr>
            <a:picLocks noChangeAspect="1"/>
          </p:cNvPicPr>
          <p:nvPr/>
        </p:nvPicPr>
        <p:blipFill>
          <a:blip r:embed="rId1"/>
          <a:srcRect r="11638" b="9937"/>
          <a:stretch>
            <a:fillRect/>
          </a:stretch>
        </p:blipFill>
        <p:spPr>
          <a:xfrm>
            <a:off x="42545" y="1905"/>
            <a:ext cx="8644255" cy="51396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/>
          </a:p>
        </p:txBody>
      </p:sp>
      <p:pic>
        <p:nvPicPr>
          <p:cNvPr id="6146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20638"/>
            <a:ext cx="9067800" cy="4972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单圆角矩形 4"/>
          <p:cNvSpPr/>
          <p:nvPr/>
        </p:nvSpPr>
        <p:spPr>
          <a:xfrm>
            <a:off x="1331913" y="3581400"/>
            <a:ext cx="2663825" cy="215900"/>
          </a:xfrm>
          <a:prstGeom prst="round1Rect">
            <a:avLst/>
          </a:prstGeom>
          <a:noFill/>
          <a:ln w="28575" cmpd="sng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6" name="单圆角矩形 5"/>
          <p:cNvSpPr/>
          <p:nvPr/>
        </p:nvSpPr>
        <p:spPr>
          <a:xfrm>
            <a:off x="5322888" y="2851150"/>
            <a:ext cx="2835275" cy="1089025"/>
          </a:xfrm>
          <a:prstGeom prst="round1Rect">
            <a:avLst/>
          </a:prstGeom>
          <a:noFill/>
          <a:ln w="28575" cmpd="sng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6388" y="107950"/>
            <a:ext cx="1219200" cy="4762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5" y="107950"/>
            <a:ext cx="1228725" cy="3238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285750" y="817563"/>
            <a:ext cx="1090613" cy="9223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9" name="矩形 8"/>
          <p:cNvSpPr/>
          <p:nvPr/>
        </p:nvSpPr>
        <p:spPr>
          <a:xfrm>
            <a:off x="1631950" y="1063625"/>
            <a:ext cx="998538" cy="298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07950"/>
            <a:ext cx="1276350" cy="504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3016250" y="1397000"/>
            <a:ext cx="998538" cy="298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175" y="107950"/>
            <a:ext cx="1181100" cy="4362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4413250" y="1695450"/>
            <a:ext cx="996950" cy="298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graphicFrame>
        <p:nvGraphicFramePr>
          <p:cNvPr id="16" name="表格 15"/>
          <p:cNvGraphicFramePr/>
          <p:nvPr/>
        </p:nvGraphicFramePr>
        <p:xfrm>
          <a:off x="5636895" y="1062990"/>
          <a:ext cx="318897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150"/>
                <a:gridCol w="1360805"/>
                <a:gridCol w="882015"/>
              </a:tblGrid>
              <a:tr h="5283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9525">
                            <a:noFill/>
                          </a:ln>
                          <a:solidFill>
                            <a:schemeClr val="tx1"/>
                          </a:solidFill>
                        </a:rPr>
                        <a:t>部门</a:t>
                      </a:r>
                      <a:endParaRPr lang="zh-CN" altLang="en-US">
                        <a:ln w="9525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9525">
                            <a:noFill/>
                          </a:ln>
                          <a:solidFill>
                            <a:schemeClr val="tx1"/>
                          </a:solidFill>
                        </a:rPr>
                        <a:t>账号</a:t>
                      </a:r>
                      <a:endParaRPr lang="zh-CN" altLang="en-US">
                        <a:ln w="9525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9525">
                            <a:noFill/>
                          </a:ln>
                          <a:solidFill>
                            <a:schemeClr val="tx1"/>
                          </a:solidFill>
                        </a:rPr>
                        <a:t>密码</a:t>
                      </a:r>
                      <a:endParaRPr lang="zh-CN" altLang="en-US">
                        <a:ln w="9525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图书馆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tsg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123456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</a:tr>
              <a:tr h="5029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公共基础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ggjc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350">
                          <a:ln w="19050">
                            <a:noFill/>
                          </a:ln>
                          <a:sym typeface="+mn-ea"/>
                        </a:rPr>
                        <a:t>123456</a:t>
                      </a:r>
                      <a:endParaRPr lang="en-US" altLang="zh-CN" sz="1350">
                        <a:ln w="19050">
                          <a:noFill/>
                        </a:ln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学工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xg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350">
                          <a:ln w="19050">
                            <a:noFill/>
                          </a:ln>
                          <a:sym typeface="+mn-ea"/>
                        </a:rPr>
                        <a:t>123456</a:t>
                      </a:r>
                      <a:endParaRPr lang="en-US" altLang="zh-CN" sz="1350">
                        <a:ln w="19050">
                          <a:noFill/>
                        </a:ln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经管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jmgl 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350">
                          <a:ln w="19050">
                            <a:noFill/>
                          </a:ln>
                          <a:sym typeface="+mn-ea"/>
                        </a:rPr>
                        <a:t>123456</a:t>
                      </a:r>
                      <a:endParaRPr lang="en-US" altLang="zh-CN" sz="1350">
                        <a:ln w="19050">
                          <a:noFill/>
                        </a:ln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 anchorCtr="0"/>
                </a:tc>
              </a:tr>
              <a:tr h="5029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医学院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yx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350">
                          <a:ln w="19050">
                            <a:noFill/>
                          </a:ln>
                          <a:sym typeface="+mn-ea"/>
                        </a:rPr>
                        <a:t>123456</a:t>
                      </a:r>
                      <a:endParaRPr lang="en-US" altLang="zh-CN" sz="1350">
                        <a:ln w="19050">
                          <a:noFill/>
                        </a:ln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n w="19050">
                            <a:noFill/>
                          </a:ln>
                        </a:rPr>
                        <a:t>院办</a:t>
                      </a:r>
                      <a:endParaRPr lang="zh-CN" altLang="en-US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n w="19050">
                            <a:noFill/>
                          </a:ln>
                        </a:rPr>
                        <a:t>yb</a:t>
                      </a:r>
                      <a:endParaRPr lang="en-US" altLang="zh-CN">
                        <a:ln w="19050">
                          <a:noFill/>
                        </a:ln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350">
                          <a:ln w="19050">
                            <a:noFill/>
                          </a:ln>
                          <a:sym typeface="+mn-ea"/>
                        </a:rPr>
                        <a:t>123456</a:t>
                      </a:r>
                      <a:endParaRPr lang="en-US" altLang="zh-CN" sz="1350">
                        <a:ln w="19050">
                          <a:noFill/>
                        </a:ln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637213" y="1063625"/>
            <a:ext cx="3189288" cy="3502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18" name="文本框 17"/>
          <p:cNvSpPr txBox="1"/>
          <p:nvPr/>
        </p:nvSpPr>
        <p:spPr>
          <a:xfrm>
            <a:off x="5930900" y="355600"/>
            <a:ext cx="2722563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>
                <a:latin typeface="华文隶书" panose="02010800040101010101" charset="-122"/>
                <a:ea typeface="华文隶书" panose="02010800040101010101" charset="-122"/>
              </a:rPr>
              <a:t>请各位牢记</a:t>
            </a:r>
            <a:endParaRPr lang="zh-CN" altLang="en-US" sz="4000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8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矩形 11"/>
          <p:cNvSpPr/>
          <p:nvPr/>
        </p:nvSpPr>
        <p:spPr>
          <a:xfrm>
            <a:off x="603250" y="3124200"/>
            <a:ext cx="7681913" cy="523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8194" name="标题 1"/>
          <p:cNvSpPr>
            <a:spLocks noGrp="1"/>
          </p:cNvSpPr>
          <p:nvPr/>
        </p:nvSpPr>
        <p:spPr>
          <a:xfrm>
            <a:off x="376238" y="119063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各位如何登陆系统填写呢？</a:t>
            </a:r>
            <a:endParaRPr lang="zh-CN" altLang="en-US" sz="3300">
              <a:solidFill>
                <a:schemeClr val="tx2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8195" name="标题 1"/>
          <p:cNvSpPr>
            <a:spLocks noGrp="1"/>
          </p:cNvSpPr>
          <p:nvPr/>
        </p:nvSpPr>
        <p:spPr>
          <a:xfrm>
            <a:off x="603250" y="1263650"/>
            <a:ext cx="70612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服务器的</a:t>
            </a:r>
            <a:r>
              <a:rPr lang="en-US" altLang="zh-CN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IP</a:t>
            </a:r>
            <a:r>
              <a:rPr lang="zh-CN" altLang="en-US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地址：</a:t>
            </a:r>
            <a:r>
              <a:rPr lang="en-US" altLang="zh-CN" sz="33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10.0.82.35</a:t>
            </a:r>
            <a:endParaRPr lang="en-US" altLang="zh-CN" sz="33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196" name="标题 1"/>
          <p:cNvSpPr>
            <a:spLocks noGrp="1"/>
          </p:cNvSpPr>
          <p:nvPr/>
        </p:nvSpPr>
        <p:spPr>
          <a:xfrm>
            <a:off x="603250" y="2085975"/>
            <a:ext cx="70612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marL="457200" indent="-457200">
              <a:buFont typeface="Wingdings" panose="05000000000000000000" charset="0"/>
              <a:buChar char=""/>
            </a:pPr>
            <a:r>
              <a:rPr lang="en-US" altLang="zh-CN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IE10.0</a:t>
            </a:r>
            <a:r>
              <a:rPr lang="zh-CN" altLang="en-US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以上浏览器</a:t>
            </a:r>
            <a:endParaRPr lang="zh-CN" altLang="en-US" sz="3300">
              <a:solidFill>
                <a:schemeClr val="tx2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819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37100" y="2287588"/>
            <a:ext cx="587375" cy="455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标题 1"/>
          <p:cNvSpPr>
            <a:spLocks noGrp="1"/>
          </p:cNvSpPr>
          <p:nvPr/>
        </p:nvSpPr>
        <p:spPr>
          <a:xfrm>
            <a:off x="603250" y="2943225"/>
            <a:ext cx="856615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网址：</a:t>
            </a:r>
            <a:r>
              <a:rPr lang="en-US" altLang="zh-CN" sz="33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http://</a:t>
            </a:r>
            <a:r>
              <a:rPr lang="en-US" altLang="zh-CN" sz="33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10.0.82.3</a:t>
            </a:r>
            <a:r>
              <a:rPr lang="en-US" altLang="zh-CN" sz="33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en-US" altLang="zh-CN" sz="33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:8080/school</a:t>
            </a:r>
            <a:endParaRPr lang="en-US" altLang="zh-CN" sz="33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4243388"/>
            <a:ext cx="3095625" cy="390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2946400" y="4289425"/>
            <a:ext cx="3095625" cy="344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8" y="821055"/>
            <a:ext cx="8628062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0" y="4763"/>
            <a:ext cx="9028113" cy="5135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/>
        </p:nvSpPr>
        <p:spPr>
          <a:xfrm>
            <a:off x="376238" y="119063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需要各部门录入的部分</a:t>
            </a:r>
            <a:r>
              <a:rPr lang="en-US" altLang="zh-CN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——</a:t>
            </a:r>
            <a:r>
              <a:rPr lang="zh-CN" altLang="en-US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人员管理</a:t>
            </a:r>
            <a:endParaRPr lang="zh-CN" altLang="en-US" sz="3300">
              <a:solidFill>
                <a:schemeClr val="tx2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488" y="974725"/>
            <a:ext cx="6015037" cy="295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95363" y="1717675"/>
            <a:ext cx="287338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cxnSp>
        <p:nvCxnSpPr>
          <p:cNvPr id="7" name="直接箭头连接符 6"/>
          <p:cNvCxnSpPr>
            <a:stCxn id="6" idx="3"/>
          </p:cNvCxnSpPr>
          <p:nvPr/>
        </p:nvCxnSpPr>
        <p:spPr>
          <a:xfrm flipV="1">
            <a:off x="1274763" y="1808163"/>
            <a:ext cx="757238" cy="17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0" y="894080"/>
            <a:ext cx="7099300" cy="394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3032125" y="1708150"/>
            <a:ext cx="288925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xfrm>
            <a:off x="376238" y="119063"/>
            <a:ext cx="8229600" cy="857250"/>
          </a:xfrm>
        </p:spPr>
        <p:txBody>
          <a:bodyPr anchor="ctr"/>
          <a:p>
            <a:r>
              <a:rPr lang="zh-CN" altLang="en-US">
                <a:latin typeface="华文隶书" panose="02010800040101010101" charset="-122"/>
                <a:ea typeface="华文隶书" panose="02010800040101010101" charset="-122"/>
              </a:rPr>
              <a:t>需要各部门录入的部分</a:t>
            </a:r>
            <a:r>
              <a:rPr lang="en-US" altLang="zh-CN">
                <a:latin typeface="华文隶书" panose="02010800040101010101" charset="-122"/>
                <a:ea typeface="华文隶书" panose="02010800040101010101" charset="-122"/>
              </a:rPr>
              <a:t>——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</a:rPr>
              <a:t>项目管理</a:t>
            </a:r>
            <a:endParaRPr lang="zh-CN" altLang="en-US"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11266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088" y="849313"/>
            <a:ext cx="4887912" cy="2987675"/>
          </a:xfrm>
        </p:spPr>
      </p:pic>
      <p:sp>
        <p:nvSpPr>
          <p:cNvPr id="5" name="矩形 4"/>
          <p:cNvSpPr/>
          <p:nvPr/>
        </p:nvSpPr>
        <p:spPr>
          <a:xfrm>
            <a:off x="717550" y="1833563"/>
            <a:ext cx="288925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974725"/>
            <a:ext cx="7339013" cy="3776663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接箭头连接符 6"/>
          <p:cNvCxnSpPr>
            <a:stCxn id="5" idx="3"/>
          </p:cNvCxnSpPr>
          <p:nvPr/>
        </p:nvCxnSpPr>
        <p:spPr>
          <a:xfrm flipV="1">
            <a:off x="1006475" y="1924050"/>
            <a:ext cx="757238" cy="17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773363" y="1617663"/>
            <a:ext cx="287338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/>
        </p:nvSpPr>
        <p:spPr>
          <a:xfrm>
            <a:off x="376238" y="119063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需要各部门录入的部分</a:t>
            </a:r>
            <a:r>
              <a:rPr lang="en-US" altLang="zh-CN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——</a:t>
            </a:r>
            <a:r>
              <a:rPr lang="zh-CN" altLang="en-US" sz="3300">
                <a:solidFill>
                  <a:schemeClr val="tx2"/>
                </a:solidFill>
                <a:latin typeface="华文隶书" panose="02010800040101010101" charset="-122"/>
                <a:ea typeface="华文隶书" panose="02010800040101010101" charset="-122"/>
              </a:rPr>
              <a:t>成果管理</a:t>
            </a:r>
            <a:endParaRPr lang="zh-CN" altLang="en-US" sz="3300">
              <a:solidFill>
                <a:schemeClr val="tx2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12290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809625"/>
            <a:ext cx="5786438" cy="305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850900" y="1474788"/>
            <a:ext cx="288925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cxnSp>
        <p:nvCxnSpPr>
          <p:cNvPr id="7" name="直接箭头连接符 6"/>
          <p:cNvCxnSpPr>
            <a:stCxn id="5" idx="3"/>
          </p:cNvCxnSpPr>
          <p:nvPr/>
        </p:nvCxnSpPr>
        <p:spPr>
          <a:xfrm flipV="1">
            <a:off x="1147763" y="1565275"/>
            <a:ext cx="758825" cy="17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588" y="809625"/>
            <a:ext cx="7185025" cy="4030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标题 3073"/>
          <p:cNvSpPr>
            <a:spLocks noGrp="1"/>
          </p:cNvSpPr>
          <p:nvPr/>
        </p:nvSpPr>
        <p:spPr>
          <a:xfrm>
            <a:off x="387350" y="2743200"/>
            <a:ext cx="83693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 defTabSz="914400"/>
            <a:r>
              <a:rPr lang="zh-CN" altLang="zh-CN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截止日期：</a:t>
            </a:r>
            <a:r>
              <a:rPr lang="en-US" altLang="zh-CN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2019</a:t>
            </a:r>
            <a:r>
              <a:rPr lang="zh-CN" altLang="en-US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年</a:t>
            </a:r>
            <a:r>
              <a:rPr lang="en-US" altLang="zh-CN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1</a:t>
            </a:r>
            <a:r>
              <a:rPr lang="zh-CN" altLang="en-US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月</a:t>
            </a:r>
            <a:r>
              <a:rPr lang="en-US" altLang="zh-CN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18</a:t>
            </a:r>
            <a:r>
              <a:rPr lang="zh-CN" altLang="en-US" sz="5400" b="1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日</a:t>
            </a:r>
            <a:endParaRPr lang="zh-CN" altLang="en-US" sz="5400" b="1">
              <a:solidFill>
                <a:srgbClr val="FF0000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73363" y="1617663"/>
            <a:ext cx="287338" cy="21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074" grpId="0"/>
    </p:bldLst>
  </p:timing>
</p:sld>
</file>

<file path=ppt/tags/tag1.xml><?xml version="1.0" encoding="utf-8"?>
<p:tagLst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WPS 演示</Application>
  <PresentationFormat/>
  <Paragraphs>74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华文隶书</vt:lpstr>
      <vt:lpstr>Wingdings</vt:lpstr>
      <vt:lpstr>黑体</vt:lpstr>
      <vt:lpstr>微软雅黑</vt:lpstr>
      <vt:lpstr>Arial Unicode MS</vt:lpstr>
      <vt:lpstr>Calibri</vt:lpstr>
      <vt:lpstr>默认设计模板</vt:lpstr>
      <vt:lpstr>1_默认设计模板</vt:lpstr>
      <vt:lpstr>2018年度全国普通高等学校人文社会科学研究管理系统填报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需要各部门录入的部分——项目管理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fft</dc:creator>
  <cp:lastModifiedBy>qzuser</cp:lastModifiedBy>
  <cp:revision>14</cp:revision>
  <dcterms:created xsi:type="dcterms:W3CDTF">2018-01-08T01:33:00Z</dcterms:created>
  <dcterms:modified xsi:type="dcterms:W3CDTF">2019-01-14T08:48:53Z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  <property fmtid="{D5CDD505-2E9C-101B-9397-08002B2CF9AE}" pid="3" name="KSORubyTemplateID">
    <vt:lpwstr>2</vt:lpwstr>
  </property>
</Properties>
</file>